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9" r:id="rId3"/>
    <p:sldId id="257" r:id="rId4"/>
    <p:sldId id="266" r:id="rId5"/>
    <p:sldId id="258" r:id="rId6"/>
    <p:sldId id="259" r:id="rId7"/>
    <p:sldId id="260" r:id="rId8"/>
    <p:sldId id="268" r:id="rId9"/>
    <p:sldId id="264" r:id="rId10"/>
    <p:sldId id="267" r:id="rId11"/>
    <p:sldId id="265" r:id="rId12"/>
  </p:sldIdLst>
  <p:sldSz cx="18288000" cy="10287000"/>
  <p:notesSz cx="6858000" cy="9144000"/>
  <p:embeddedFontLst>
    <p:embeddedFont>
      <p:font typeface="Montserrat Bold" pitchFamily="2" charset="77"/>
      <p:regular r:id="rId13"/>
      <p:bold r:id="rId14"/>
    </p:embeddedFont>
    <p:embeddedFont>
      <p:font typeface="Montserrat Medium" pitchFamily="2" charset="77"/>
      <p:regular r:id="rId15"/>
      <p:italic r:id="rId16"/>
    </p:embeddedFont>
    <p:embeddedFont>
      <p:font typeface="Montserrat Semi-Bold" pitchFamily="2" charset="77"/>
      <p:regular r:id="rId17"/>
      <p:bold r:id="rId18"/>
    </p:embeddedFont>
    <p:embeddedFont>
      <p:font typeface="Montserrat Ultra-Bold" pitchFamily="2" charset="77"/>
      <p:regular r:id="rId19"/>
      <p:bold r:id="rId20"/>
    </p:embeddedFont>
    <p:embeddedFont>
      <p:font typeface="Poppins Semi-Bold" pitchFamily="2" charset="77"/>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autoAdjust="0"/>
    <p:restoredTop sz="94653" autoAdjust="0"/>
  </p:normalViewPr>
  <p:slideViewPr>
    <p:cSldViewPr>
      <p:cViewPr varScale="1">
        <p:scale>
          <a:sx n="96" d="100"/>
          <a:sy n="96" d="100"/>
        </p:scale>
        <p:origin x="18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767764" y="2934294"/>
            <a:ext cx="7376236" cy="6122276"/>
          </a:xfrm>
          <a:custGeom>
            <a:avLst/>
            <a:gdLst/>
            <a:ahLst/>
            <a:cxnLst/>
            <a:rect l="l" t="t" r="r" b="b"/>
            <a:pathLst>
              <a:path w="7376236" h="6122276">
                <a:moveTo>
                  <a:pt x="0" y="0"/>
                </a:moveTo>
                <a:lnTo>
                  <a:pt x="7376236" y="0"/>
                </a:lnTo>
                <a:lnTo>
                  <a:pt x="7376236" y="6122275"/>
                </a:lnTo>
                <a:lnTo>
                  <a:pt x="0" y="6122275"/>
                </a:lnTo>
                <a:lnTo>
                  <a:pt x="0" y="0"/>
                </a:lnTo>
                <a:close/>
              </a:path>
            </a:pathLst>
          </a:custGeom>
          <a:blipFill>
            <a:blip r:embed="rId3"/>
            <a:stretch>
              <a:fillRect/>
            </a:stretch>
          </a:blipFill>
        </p:spPr>
        <p:txBody>
          <a:bodyPr/>
          <a:lstStyle/>
          <a:p>
            <a:endParaRPr lang="en-US"/>
          </a:p>
        </p:txBody>
      </p:sp>
      <p:sp>
        <p:nvSpPr>
          <p:cNvPr id="4" name="Freeform 4"/>
          <p:cNvSpPr/>
          <p:nvPr/>
        </p:nvSpPr>
        <p:spPr>
          <a:xfrm flipH="1" flipV="1">
            <a:off x="12907507" y="5301095"/>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4">
              <a:alphaModFix amt="31000"/>
            </a:blip>
            <a:stretch>
              <a:fillRect/>
            </a:stretch>
          </a:blipFill>
        </p:spPr>
        <p:txBody>
          <a:bodyPr/>
          <a:lstStyle/>
          <a:p>
            <a:endParaRPr lang="en-US"/>
          </a:p>
        </p:txBody>
      </p:sp>
      <p:grpSp>
        <p:nvGrpSpPr>
          <p:cNvPr id="5" name="Group 5"/>
          <p:cNvGrpSpPr/>
          <p:nvPr/>
        </p:nvGrpSpPr>
        <p:grpSpPr>
          <a:xfrm>
            <a:off x="458891" y="2138291"/>
            <a:ext cx="4785953" cy="47859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rot="10310479">
            <a:off x="14991300" y="3224070"/>
            <a:ext cx="2229637" cy="22296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1" name="Group 11"/>
          <p:cNvGrpSpPr/>
          <p:nvPr/>
        </p:nvGrpSpPr>
        <p:grpSpPr>
          <a:xfrm>
            <a:off x="17367864" y="1100865"/>
            <a:ext cx="399158" cy="63290"/>
            <a:chOff x="0" y="0"/>
            <a:chExt cx="105128" cy="16669"/>
          </a:xfrm>
        </p:grpSpPr>
        <p:sp>
          <p:nvSpPr>
            <p:cNvPr id="12" name="Freeform 12"/>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4" name="Group 14"/>
          <p:cNvGrpSpPr/>
          <p:nvPr/>
        </p:nvGrpSpPr>
        <p:grpSpPr>
          <a:xfrm>
            <a:off x="17367864" y="1243254"/>
            <a:ext cx="399158" cy="63290"/>
            <a:chOff x="0" y="0"/>
            <a:chExt cx="105128" cy="16669"/>
          </a:xfrm>
        </p:grpSpPr>
        <p:sp>
          <p:nvSpPr>
            <p:cNvPr id="15" name="Freeform 15"/>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6" name="TextBox 16"/>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7" name="Freeform 17"/>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TextBox 19"/>
          <p:cNvSpPr txBox="1"/>
          <p:nvPr/>
        </p:nvSpPr>
        <p:spPr>
          <a:xfrm>
            <a:off x="9847956" y="4638162"/>
            <a:ext cx="6662639" cy="2949846"/>
          </a:xfrm>
          <a:prstGeom prst="rect">
            <a:avLst/>
          </a:prstGeom>
        </p:spPr>
        <p:txBody>
          <a:bodyPr lIns="0" tIns="0" rIns="0" bIns="0" rtlCol="0" anchor="t">
            <a:spAutoFit/>
          </a:bodyPr>
          <a:lstStyle/>
          <a:p>
            <a:pPr algn="l">
              <a:lnSpc>
                <a:spcPts val="7574"/>
              </a:lnSpc>
            </a:pPr>
            <a:r>
              <a:rPr lang="en-US" sz="8510" b="1" dirty="0">
                <a:solidFill>
                  <a:srgbClr val="3E67C8"/>
                </a:solidFill>
                <a:latin typeface="Montserrat Ultra-Bold"/>
                <a:ea typeface="Montserrat Ultra-Bold"/>
                <a:cs typeface="Montserrat Ultra-Bold"/>
                <a:sym typeface="Montserrat Ultra-Bold"/>
              </a:rPr>
              <a:t>Hospital Emergency Room</a:t>
            </a:r>
          </a:p>
        </p:txBody>
      </p:sp>
      <p:sp>
        <p:nvSpPr>
          <p:cNvPr id="20" name="TextBox 20"/>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21" name="TextBox 21"/>
          <p:cNvSpPr txBox="1"/>
          <p:nvPr/>
        </p:nvSpPr>
        <p:spPr>
          <a:xfrm>
            <a:off x="1132346" y="971550"/>
            <a:ext cx="2601454" cy="655244"/>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HARIHARAN K  URK22AI1048</a:t>
            </a:r>
          </a:p>
        </p:txBody>
      </p:sp>
      <p:sp>
        <p:nvSpPr>
          <p:cNvPr id="22" name="TextBox 22"/>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23" name="TextBox 23"/>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24" name="TextBox 24"/>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26" name="TextBox 26"/>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Page 01</a:t>
            </a:r>
          </a:p>
        </p:txBody>
      </p:sp>
      <p:sp>
        <p:nvSpPr>
          <p:cNvPr id="27" name="AutoShape 27"/>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FA17C-3B03-22A2-AEA1-2D8C23446C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9171A7-052E-7D25-B841-4157F79432D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a:extLst>
              <a:ext uri="{FF2B5EF4-FFF2-40B4-BE49-F238E27FC236}">
                <a16:creationId xmlns:a16="http://schemas.microsoft.com/office/drawing/2014/main" id="{BA1F1333-37E4-A5B3-02A5-0DF4C4A510FF}"/>
              </a:ext>
            </a:extLst>
          </p:cNvPr>
          <p:cNvGrpSpPr/>
          <p:nvPr/>
        </p:nvGrpSpPr>
        <p:grpSpPr>
          <a:xfrm>
            <a:off x="17367864" y="1100865"/>
            <a:ext cx="399158" cy="63290"/>
            <a:chOff x="0" y="0"/>
            <a:chExt cx="105128" cy="16669"/>
          </a:xfrm>
        </p:grpSpPr>
        <p:sp>
          <p:nvSpPr>
            <p:cNvPr id="4" name="Freeform 4">
              <a:extLst>
                <a:ext uri="{FF2B5EF4-FFF2-40B4-BE49-F238E27FC236}">
                  <a16:creationId xmlns:a16="http://schemas.microsoft.com/office/drawing/2014/main" id="{BC341211-AD21-0E37-DCC9-D12DE1D4F20F}"/>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a:extLst>
                <a:ext uri="{FF2B5EF4-FFF2-40B4-BE49-F238E27FC236}">
                  <a16:creationId xmlns:a16="http://schemas.microsoft.com/office/drawing/2014/main" id="{E36FCAB4-6779-9CCF-384C-B572F8E70B97}"/>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a:extLst>
              <a:ext uri="{FF2B5EF4-FFF2-40B4-BE49-F238E27FC236}">
                <a16:creationId xmlns:a16="http://schemas.microsoft.com/office/drawing/2014/main" id="{CCCC97C6-57FD-3E04-F49C-7A3FACD44BD0}"/>
              </a:ext>
            </a:extLst>
          </p:cNvPr>
          <p:cNvGrpSpPr/>
          <p:nvPr/>
        </p:nvGrpSpPr>
        <p:grpSpPr>
          <a:xfrm>
            <a:off x="17367864" y="1243254"/>
            <a:ext cx="399158" cy="63290"/>
            <a:chOff x="0" y="0"/>
            <a:chExt cx="105128" cy="16669"/>
          </a:xfrm>
        </p:grpSpPr>
        <p:sp>
          <p:nvSpPr>
            <p:cNvPr id="7" name="Freeform 7">
              <a:extLst>
                <a:ext uri="{FF2B5EF4-FFF2-40B4-BE49-F238E27FC236}">
                  <a16:creationId xmlns:a16="http://schemas.microsoft.com/office/drawing/2014/main" id="{B6823729-AE66-C026-CD44-6EA0C1728AEC}"/>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a:extLst>
                <a:ext uri="{FF2B5EF4-FFF2-40B4-BE49-F238E27FC236}">
                  <a16:creationId xmlns:a16="http://schemas.microsoft.com/office/drawing/2014/main" id="{61E20247-F80D-EF76-A92B-6E8E103911D8}"/>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a:extLst>
              <a:ext uri="{FF2B5EF4-FFF2-40B4-BE49-F238E27FC236}">
                <a16:creationId xmlns:a16="http://schemas.microsoft.com/office/drawing/2014/main" id="{2727CAED-377C-9CE1-3948-538EDF04B2E8}"/>
              </a:ext>
            </a:extLst>
          </p:cNvPr>
          <p:cNvSpPr/>
          <p:nvPr/>
        </p:nvSpPr>
        <p:spPr>
          <a:xfrm flipH="1" flipV="1">
            <a:off x="12297391" y="678919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sp>
        <p:nvSpPr>
          <p:cNvPr id="10" name="Freeform 10">
            <a:extLst>
              <a:ext uri="{FF2B5EF4-FFF2-40B4-BE49-F238E27FC236}">
                <a16:creationId xmlns:a16="http://schemas.microsoft.com/office/drawing/2014/main" id="{BFE80E9A-393C-D1D1-F243-CEC359BD73CD}"/>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DC991AA1-CD5E-FE3C-0C88-6421C78BFE85}"/>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6295AC9E-FADA-A552-655A-2310356AF98E}"/>
              </a:ext>
            </a:extLst>
          </p:cNvPr>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13" name="TextBox 13">
            <a:extLst>
              <a:ext uri="{FF2B5EF4-FFF2-40B4-BE49-F238E27FC236}">
                <a16:creationId xmlns:a16="http://schemas.microsoft.com/office/drawing/2014/main" id="{53FFF54F-78C8-4031-C5A3-3294FABE3444}"/>
              </a:ext>
            </a:extLst>
          </p:cNvPr>
          <p:cNvSpPr txBox="1"/>
          <p:nvPr/>
        </p:nvSpPr>
        <p:spPr>
          <a:xfrm>
            <a:off x="1132346" y="971550"/>
            <a:ext cx="2780144"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14" name="TextBox 14">
            <a:extLst>
              <a:ext uri="{FF2B5EF4-FFF2-40B4-BE49-F238E27FC236}">
                <a16:creationId xmlns:a16="http://schemas.microsoft.com/office/drawing/2014/main" id="{45AC2187-729E-83BD-6787-27004862FD54}"/>
              </a:ext>
            </a:extLst>
          </p:cNvPr>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15" name="TextBox 15">
            <a:extLst>
              <a:ext uri="{FF2B5EF4-FFF2-40B4-BE49-F238E27FC236}">
                <a16:creationId xmlns:a16="http://schemas.microsoft.com/office/drawing/2014/main" id="{870D0AE8-BE3E-BE16-5A17-2FAE036925E1}"/>
              </a:ext>
            </a:extLst>
          </p:cNvPr>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16" name="TextBox 16">
            <a:extLst>
              <a:ext uri="{FF2B5EF4-FFF2-40B4-BE49-F238E27FC236}">
                <a16:creationId xmlns:a16="http://schemas.microsoft.com/office/drawing/2014/main" id="{24686E2E-2C31-620E-18D2-CC17577E2628}"/>
              </a:ext>
            </a:extLst>
          </p:cNvPr>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17" name="TextBox 17">
            <a:extLst>
              <a:ext uri="{FF2B5EF4-FFF2-40B4-BE49-F238E27FC236}">
                <a16:creationId xmlns:a16="http://schemas.microsoft.com/office/drawing/2014/main" id="{A77F85F6-BCC5-2C88-ED9F-1CB53D6B0FAE}"/>
              </a:ext>
            </a:extLst>
          </p:cNvPr>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10</a:t>
            </a:r>
          </a:p>
        </p:txBody>
      </p:sp>
      <p:sp>
        <p:nvSpPr>
          <p:cNvPr id="19" name="TextBox 19">
            <a:extLst>
              <a:ext uri="{FF2B5EF4-FFF2-40B4-BE49-F238E27FC236}">
                <a16:creationId xmlns:a16="http://schemas.microsoft.com/office/drawing/2014/main" id="{CB387554-5128-E13D-5D48-432644B04BCD}"/>
              </a:ext>
            </a:extLst>
          </p:cNvPr>
          <p:cNvSpPr txBox="1"/>
          <p:nvPr/>
        </p:nvSpPr>
        <p:spPr>
          <a:xfrm>
            <a:off x="2160920" y="2319040"/>
            <a:ext cx="7687036" cy="1037211"/>
          </a:xfrm>
          <a:prstGeom prst="rect">
            <a:avLst/>
          </a:prstGeom>
        </p:spPr>
        <p:txBody>
          <a:bodyPr lIns="0" tIns="0" rIns="0" bIns="0" rtlCol="0" anchor="t">
            <a:spAutoFit/>
          </a:bodyPr>
          <a:lstStyle/>
          <a:p>
            <a:pPr algn="l">
              <a:lnSpc>
                <a:spcPts val="7574"/>
              </a:lnSpc>
            </a:pPr>
            <a:r>
              <a:rPr lang="en-US" sz="8510" b="1" dirty="0">
                <a:solidFill>
                  <a:srgbClr val="3E67C8"/>
                </a:solidFill>
                <a:latin typeface="Montserrat Ultra-Bold"/>
                <a:ea typeface="Montserrat Ultra-Bold"/>
                <a:cs typeface="Montserrat Ultra-Bold"/>
                <a:sym typeface="Montserrat Ultra-Bold"/>
              </a:rPr>
              <a:t>Sheets</a:t>
            </a:r>
          </a:p>
        </p:txBody>
      </p:sp>
      <p:grpSp>
        <p:nvGrpSpPr>
          <p:cNvPr id="21" name="Group 21">
            <a:extLst>
              <a:ext uri="{FF2B5EF4-FFF2-40B4-BE49-F238E27FC236}">
                <a16:creationId xmlns:a16="http://schemas.microsoft.com/office/drawing/2014/main" id="{58074243-F5C0-1484-0ED9-287203CAB764}"/>
              </a:ext>
            </a:extLst>
          </p:cNvPr>
          <p:cNvGrpSpPr/>
          <p:nvPr/>
        </p:nvGrpSpPr>
        <p:grpSpPr>
          <a:xfrm>
            <a:off x="1260196" y="1846863"/>
            <a:ext cx="1318118" cy="1318118"/>
            <a:chOff x="0" y="0"/>
            <a:chExt cx="812800" cy="812800"/>
          </a:xfrm>
        </p:grpSpPr>
        <p:sp>
          <p:nvSpPr>
            <p:cNvPr id="22" name="Freeform 22">
              <a:extLst>
                <a:ext uri="{FF2B5EF4-FFF2-40B4-BE49-F238E27FC236}">
                  <a16:creationId xmlns:a16="http://schemas.microsoft.com/office/drawing/2014/main" id="{4915F067-EEDC-16D9-DE21-7F0F71A5E0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3" name="TextBox 23">
              <a:extLst>
                <a:ext uri="{FF2B5EF4-FFF2-40B4-BE49-F238E27FC236}">
                  <a16:creationId xmlns:a16="http://schemas.microsoft.com/office/drawing/2014/main" id="{3E5E90E9-134B-ABBE-2E3B-9D6A4C1137F7}"/>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pic>
        <p:nvPicPr>
          <p:cNvPr id="29" name="Picture 28" descr="A screenshot of a medical report&#10;&#10;Description automatically generated">
            <a:extLst>
              <a:ext uri="{FF2B5EF4-FFF2-40B4-BE49-F238E27FC236}">
                <a16:creationId xmlns:a16="http://schemas.microsoft.com/office/drawing/2014/main" id="{D432C350-9611-6176-78FF-903C7B53CE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056" y="3164981"/>
            <a:ext cx="12130193" cy="6920674"/>
          </a:xfrm>
          <a:prstGeom prst="rect">
            <a:avLst/>
          </a:prstGeom>
        </p:spPr>
      </p:pic>
    </p:spTree>
    <p:extLst>
      <p:ext uri="{BB962C8B-B14F-4D97-AF65-F5344CB8AC3E}">
        <p14:creationId xmlns:p14="http://schemas.microsoft.com/office/powerpoint/2010/main" val="415962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0" name="AutoShape 10"/>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3" name="TextBox 13"/>
          <p:cNvSpPr txBox="1"/>
          <p:nvPr/>
        </p:nvSpPr>
        <p:spPr>
          <a:xfrm>
            <a:off x="5961112" y="4950971"/>
            <a:ext cx="3841350"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Thank</a:t>
            </a:r>
          </a:p>
        </p:txBody>
      </p:sp>
      <p:sp>
        <p:nvSpPr>
          <p:cNvPr id="15" name="TextBox 15"/>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16" name="TextBox 16"/>
          <p:cNvSpPr txBox="1"/>
          <p:nvPr/>
        </p:nvSpPr>
        <p:spPr>
          <a:xfrm>
            <a:off x="1132346" y="971550"/>
            <a:ext cx="2422917"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17" name="TextBox 17"/>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18" name="TextBox 18"/>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19" name="TextBox 19"/>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20" name="TextBox 20"/>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11</a:t>
            </a:r>
          </a:p>
        </p:txBody>
      </p:sp>
      <p:sp>
        <p:nvSpPr>
          <p:cNvPr id="21" name="TextBox 21"/>
          <p:cNvSpPr txBox="1"/>
          <p:nvPr/>
        </p:nvSpPr>
        <p:spPr>
          <a:xfrm>
            <a:off x="9802461" y="4950971"/>
            <a:ext cx="2917713"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You.</a:t>
            </a:r>
          </a:p>
        </p:txBody>
      </p:sp>
      <p:sp>
        <p:nvSpPr>
          <p:cNvPr id="22" name="TextBox 22"/>
          <p:cNvSpPr txBox="1"/>
          <p:nvPr/>
        </p:nvSpPr>
        <p:spPr>
          <a:xfrm>
            <a:off x="9760143" y="3944628"/>
            <a:ext cx="2917713"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You.</a:t>
            </a:r>
          </a:p>
        </p:txBody>
      </p:sp>
      <p:sp>
        <p:nvSpPr>
          <p:cNvPr id="23" name="TextBox 23"/>
          <p:cNvSpPr txBox="1"/>
          <p:nvPr/>
        </p:nvSpPr>
        <p:spPr>
          <a:xfrm>
            <a:off x="5918794" y="3944628"/>
            <a:ext cx="3841350"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Thank</a:t>
            </a:r>
          </a:p>
        </p:txBody>
      </p:sp>
      <p:sp>
        <p:nvSpPr>
          <p:cNvPr id="24" name="TextBox 24"/>
          <p:cNvSpPr txBox="1"/>
          <p:nvPr/>
        </p:nvSpPr>
        <p:spPr>
          <a:xfrm>
            <a:off x="9760143" y="6061854"/>
            <a:ext cx="2917713"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Semi-Bold"/>
                <a:ea typeface="Montserrat Semi-Bold"/>
                <a:cs typeface="Montserrat Semi-Bold"/>
                <a:sym typeface="Montserrat Semi-Bold"/>
              </a:rPr>
              <a:t>You.</a:t>
            </a:r>
          </a:p>
        </p:txBody>
      </p:sp>
      <p:sp>
        <p:nvSpPr>
          <p:cNvPr id="25" name="TextBox 25"/>
          <p:cNvSpPr txBox="1"/>
          <p:nvPr/>
        </p:nvSpPr>
        <p:spPr>
          <a:xfrm>
            <a:off x="5918794" y="6061854"/>
            <a:ext cx="3841350" cy="1037211"/>
          </a:xfrm>
          <a:prstGeom prst="rect">
            <a:avLst/>
          </a:prstGeom>
        </p:spPr>
        <p:txBody>
          <a:bodyPr lIns="0" tIns="0" rIns="0" bIns="0" rtlCol="0" anchor="t">
            <a:spAutoFit/>
          </a:bodyPr>
          <a:lstStyle/>
          <a:p>
            <a:pPr algn="l">
              <a:lnSpc>
                <a:spcPts val="7574"/>
              </a:lnSpc>
            </a:pPr>
            <a:r>
              <a:rPr lang="en-US" sz="8510" b="1">
                <a:solidFill>
                  <a:srgbClr val="3E67C8"/>
                </a:solidFill>
                <a:latin typeface="Montserrat Ultra-Bold"/>
                <a:ea typeface="Montserrat Ultra-Bold"/>
                <a:cs typeface="Montserrat Ultra-Bold"/>
                <a:sym typeface="Montserrat Ultra-Bold"/>
              </a:rPr>
              <a:t>Thank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3D0CB-50CF-CBD1-99AC-E76D9F8AD9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FD5B0C-632E-BC28-A2CF-80AE2D446CF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a:extLst>
              <a:ext uri="{FF2B5EF4-FFF2-40B4-BE49-F238E27FC236}">
                <a16:creationId xmlns:a16="http://schemas.microsoft.com/office/drawing/2014/main" id="{CDC46167-563A-4982-8B9A-8D87E9ECC45E}"/>
              </a:ext>
            </a:extLst>
          </p:cNvPr>
          <p:cNvGrpSpPr/>
          <p:nvPr/>
        </p:nvGrpSpPr>
        <p:grpSpPr>
          <a:xfrm>
            <a:off x="17367864" y="1100865"/>
            <a:ext cx="399158" cy="63290"/>
            <a:chOff x="0" y="0"/>
            <a:chExt cx="105128" cy="16669"/>
          </a:xfrm>
        </p:grpSpPr>
        <p:sp>
          <p:nvSpPr>
            <p:cNvPr id="4" name="Freeform 4">
              <a:extLst>
                <a:ext uri="{FF2B5EF4-FFF2-40B4-BE49-F238E27FC236}">
                  <a16:creationId xmlns:a16="http://schemas.microsoft.com/office/drawing/2014/main" id="{ABFA1EB3-629E-1A8D-5B88-4FD2E15A34B1}"/>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a:extLst>
                <a:ext uri="{FF2B5EF4-FFF2-40B4-BE49-F238E27FC236}">
                  <a16:creationId xmlns:a16="http://schemas.microsoft.com/office/drawing/2014/main" id="{5E00DA0C-4F9F-A8A6-CAA1-B5EDE6E5DC20}"/>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a:extLst>
              <a:ext uri="{FF2B5EF4-FFF2-40B4-BE49-F238E27FC236}">
                <a16:creationId xmlns:a16="http://schemas.microsoft.com/office/drawing/2014/main" id="{606C69A8-5B64-3635-9064-D3B3E497CF4F}"/>
              </a:ext>
            </a:extLst>
          </p:cNvPr>
          <p:cNvGrpSpPr/>
          <p:nvPr/>
        </p:nvGrpSpPr>
        <p:grpSpPr>
          <a:xfrm>
            <a:off x="17367864" y="1243254"/>
            <a:ext cx="399158" cy="63290"/>
            <a:chOff x="0" y="0"/>
            <a:chExt cx="105128" cy="16669"/>
          </a:xfrm>
        </p:grpSpPr>
        <p:sp>
          <p:nvSpPr>
            <p:cNvPr id="7" name="Freeform 7">
              <a:extLst>
                <a:ext uri="{FF2B5EF4-FFF2-40B4-BE49-F238E27FC236}">
                  <a16:creationId xmlns:a16="http://schemas.microsoft.com/office/drawing/2014/main" id="{A9D34501-B8DF-3D15-1363-6B542D812D88}"/>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a:extLst>
                <a:ext uri="{FF2B5EF4-FFF2-40B4-BE49-F238E27FC236}">
                  <a16:creationId xmlns:a16="http://schemas.microsoft.com/office/drawing/2014/main" id="{DABABEB3-C164-AB09-E70B-C53CB5DCC1C6}"/>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a:extLst>
              <a:ext uri="{FF2B5EF4-FFF2-40B4-BE49-F238E27FC236}">
                <a16:creationId xmlns:a16="http://schemas.microsoft.com/office/drawing/2014/main" id="{50E295CE-45B7-DCD1-B63D-A7FCD8DC5696}"/>
              </a:ext>
            </a:extLst>
          </p:cNvPr>
          <p:cNvSpPr/>
          <p:nvPr/>
        </p:nvSpPr>
        <p:spPr>
          <a:xfrm flipH="1" flipV="1">
            <a:off x="-5358888" y="534498"/>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sp>
        <p:nvSpPr>
          <p:cNvPr id="10" name="Freeform 10">
            <a:extLst>
              <a:ext uri="{FF2B5EF4-FFF2-40B4-BE49-F238E27FC236}">
                <a16:creationId xmlns:a16="http://schemas.microsoft.com/office/drawing/2014/main" id="{A800BE67-0C60-B638-22D5-DAF5894878F9}"/>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68058485-4856-8524-C397-77405754E2B9}"/>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CF6CEECA-49EF-12AB-9003-53B70CB03488}"/>
              </a:ext>
            </a:extLst>
          </p:cNvPr>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15" name="TextBox 15">
            <a:extLst>
              <a:ext uri="{FF2B5EF4-FFF2-40B4-BE49-F238E27FC236}">
                <a16:creationId xmlns:a16="http://schemas.microsoft.com/office/drawing/2014/main" id="{B4A49116-4873-A677-EFEF-BCC8E0592E93}"/>
              </a:ext>
            </a:extLst>
          </p:cNvPr>
          <p:cNvSpPr txBox="1"/>
          <p:nvPr/>
        </p:nvSpPr>
        <p:spPr>
          <a:xfrm>
            <a:off x="1132346" y="971550"/>
            <a:ext cx="2525254"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16" name="TextBox 16">
            <a:extLst>
              <a:ext uri="{FF2B5EF4-FFF2-40B4-BE49-F238E27FC236}">
                <a16:creationId xmlns:a16="http://schemas.microsoft.com/office/drawing/2014/main" id="{13DD5575-2794-C16C-9994-4E179EB6B21D}"/>
              </a:ext>
            </a:extLst>
          </p:cNvPr>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17" name="TextBox 17">
            <a:extLst>
              <a:ext uri="{FF2B5EF4-FFF2-40B4-BE49-F238E27FC236}">
                <a16:creationId xmlns:a16="http://schemas.microsoft.com/office/drawing/2014/main" id="{1260D16D-E4B1-5B70-0DF8-CCC28FF74F7A}"/>
              </a:ext>
            </a:extLst>
          </p:cNvPr>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18" name="TextBox 18">
            <a:extLst>
              <a:ext uri="{FF2B5EF4-FFF2-40B4-BE49-F238E27FC236}">
                <a16:creationId xmlns:a16="http://schemas.microsoft.com/office/drawing/2014/main" id="{FD93EA11-D217-EE5A-F7F7-23B7AF8A7B43}"/>
              </a:ext>
            </a:extLst>
          </p:cNvPr>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19" name="TextBox 19">
            <a:extLst>
              <a:ext uri="{FF2B5EF4-FFF2-40B4-BE49-F238E27FC236}">
                <a16:creationId xmlns:a16="http://schemas.microsoft.com/office/drawing/2014/main" id="{D0BA0A8F-5305-AD64-31D0-50670C005FFB}"/>
              </a:ext>
            </a:extLst>
          </p:cNvPr>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02</a:t>
            </a:r>
          </a:p>
        </p:txBody>
      </p:sp>
      <p:sp>
        <p:nvSpPr>
          <p:cNvPr id="21" name="TextBox 21">
            <a:extLst>
              <a:ext uri="{FF2B5EF4-FFF2-40B4-BE49-F238E27FC236}">
                <a16:creationId xmlns:a16="http://schemas.microsoft.com/office/drawing/2014/main" id="{E84A06BE-81AC-56A8-AE48-069A0933AB96}"/>
              </a:ext>
            </a:extLst>
          </p:cNvPr>
          <p:cNvSpPr txBox="1"/>
          <p:nvPr/>
        </p:nvSpPr>
        <p:spPr>
          <a:xfrm>
            <a:off x="613580" y="2791450"/>
            <a:ext cx="9886198" cy="1000595"/>
          </a:xfrm>
          <a:prstGeom prst="rect">
            <a:avLst/>
          </a:prstGeom>
        </p:spPr>
        <p:txBody>
          <a:bodyPr wrap="square" lIns="0" tIns="0" rIns="0" bIns="0" rtlCol="0" anchor="t">
            <a:spAutoFit/>
          </a:bodyPr>
          <a:lstStyle/>
          <a:p>
            <a:pPr algn="l">
              <a:lnSpc>
                <a:spcPts val="7574"/>
              </a:lnSpc>
            </a:pPr>
            <a:r>
              <a:rPr lang="en-US" sz="8510" b="1" dirty="0">
                <a:solidFill>
                  <a:srgbClr val="3E67C8"/>
                </a:solidFill>
                <a:latin typeface="Montserrat Ultra-Bold"/>
                <a:ea typeface="Montserrat Ultra-Bold"/>
                <a:cs typeface="Montserrat Ultra-Bold"/>
                <a:sym typeface="Montserrat Ultra-Bold"/>
              </a:rPr>
              <a:t>Karunya Theme </a:t>
            </a:r>
          </a:p>
        </p:txBody>
      </p:sp>
      <p:sp>
        <p:nvSpPr>
          <p:cNvPr id="22" name="TextBox 22">
            <a:extLst>
              <a:ext uri="{FF2B5EF4-FFF2-40B4-BE49-F238E27FC236}">
                <a16:creationId xmlns:a16="http://schemas.microsoft.com/office/drawing/2014/main" id="{47FE88A5-8B26-356A-D513-3545DF13CBBF}"/>
              </a:ext>
            </a:extLst>
          </p:cNvPr>
          <p:cNvSpPr txBox="1"/>
          <p:nvPr/>
        </p:nvSpPr>
        <p:spPr>
          <a:xfrm>
            <a:off x="4949280" y="4538277"/>
            <a:ext cx="14497067" cy="2954655"/>
          </a:xfrm>
          <a:prstGeom prst="rect">
            <a:avLst/>
          </a:prstGeom>
        </p:spPr>
        <p:txBody>
          <a:bodyPr wrap="square" lIns="0" tIns="0" rIns="0" bIns="0" rtlCol="0" anchor="t">
            <a:spAutoFit/>
          </a:bodyPr>
          <a:lstStyle/>
          <a:p>
            <a:pPr algn="just"/>
            <a:r>
              <a:rPr lang="en-IN" sz="4800" b="1" i="0" u="none" strike="noStrik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FOOD</a:t>
            </a:r>
          </a:p>
          <a:p>
            <a:pPr algn="just"/>
            <a:r>
              <a:rPr lang="en-IN"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WATER</a:t>
            </a:r>
          </a:p>
          <a:p>
            <a:pPr algn="just"/>
            <a:r>
              <a:rPr lang="en-IN" sz="4800" b="1" i="0" u="none" strike="noStrike"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HEALTH</a:t>
            </a:r>
          </a:p>
          <a:p>
            <a:pPr algn="just"/>
            <a:r>
              <a:rPr lang="en-IN"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ENERGY</a:t>
            </a:r>
            <a:endParaRPr lang="en-IN" sz="4800" b="1" i="0" u="none" strike="noStrik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p:txBody>
      </p:sp>
      <p:grpSp>
        <p:nvGrpSpPr>
          <p:cNvPr id="29" name="Group 29">
            <a:extLst>
              <a:ext uri="{FF2B5EF4-FFF2-40B4-BE49-F238E27FC236}">
                <a16:creationId xmlns:a16="http://schemas.microsoft.com/office/drawing/2014/main" id="{1218B282-C6C3-D572-B178-D2A148ED1C09}"/>
              </a:ext>
            </a:extLst>
          </p:cNvPr>
          <p:cNvGrpSpPr/>
          <p:nvPr/>
        </p:nvGrpSpPr>
        <p:grpSpPr>
          <a:xfrm>
            <a:off x="449646" y="1303656"/>
            <a:ext cx="1318118" cy="1318118"/>
            <a:chOff x="0" y="0"/>
            <a:chExt cx="812800" cy="812800"/>
          </a:xfrm>
        </p:grpSpPr>
        <p:sp>
          <p:nvSpPr>
            <p:cNvPr id="30" name="Freeform 30">
              <a:extLst>
                <a:ext uri="{FF2B5EF4-FFF2-40B4-BE49-F238E27FC236}">
                  <a16:creationId xmlns:a16="http://schemas.microsoft.com/office/drawing/2014/main" id="{B49E1757-83F4-4D78-D283-B195DFF9E8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31" name="TextBox 31">
              <a:extLst>
                <a:ext uri="{FF2B5EF4-FFF2-40B4-BE49-F238E27FC236}">
                  <a16:creationId xmlns:a16="http://schemas.microsoft.com/office/drawing/2014/main" id="{5C9C70BF-DEBE-9299-0224-23D09EF7182E}"/>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32" name="Group 32">
            <a:extLst>
              <a:ext uri="{FF2B5EF4-FFF2-40B4-BE49-F238E27FC236}">
                <a16:creationId xmlns:a16="http://schemas.microsoft.com/office/drawing/2014/main" id="{F4901F48-FA18-17A9-66E6-6763546FABDC}"/>
              </a:ext>
            </a:extLst>
          </p:cNvPr>
          <p:cNvGrpSpPr/>
          <p:nvPr/>
        </p:nvGrpSpPr>
        <p:grpSpPr>
          <a:xfrm>
            <a:off x="16249325" y="7201727"/>
            <a:ext cx="1318118" cy="1318118"/>
            <a:chOff x="0" y="0"/>
            <a:chExt cx="812800" cy="812800"/>
          </a:xfrm>
        </p:grpSpPr>
        <p:sp>
          <p:nvSpPr>
            <p:cNvPr id="33" name="Freeform 33">
              <a:extLst>
                <a:ext uri="{FF2B5EF4-FFF2-40B4-BE49-F238E27FC236}">
                  <a16:creationId xmlns:a16="http://schemas.microsoft.com/office/drawing/2014/main" id="{C913A93F-D13F-71BF-832B-A0778B4D446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34" name="TextBox 34">
              <a:extLst>
                <a:ext uri="{FF2B5EF4-FFF2-40B4-BE49-F238E27FC236}">
                  <a16:creationId xmlns:a16="http://schemas.microsoft.com/office/drawing/2014/main" id="{C13107B6-936F-5110-1439-99CC3B619E0E}"/>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extLst>
      <p:ext uri="{BB962C8B-B14F-4D97-AF65-F5344CB8AC3E}">
        <p14:creationId xmlns:p14="http://schemas.microsoft.com/office/powerpoint/2010/main" val="191835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767764" y="2677111"/>
            <a:ext cx="6060486" cy="6379458"/>
          </a:xfrm>
          <a:custGeom>
            <a:avLst/>
            <a:gdLst/>
            <a:ahLst/>
            <a:cxnLst/>
            <a:rect l="l" t="t" r="r" b="b"/>
            <a:pathLst>
              <a:path w="6060486" h="6379458">
                <a:moveTo>
                  <a:pt x="0" y="0"/>
                </a:moveTo>
                <a:lnTo>
                  <a:pt x="6060486" y="0"/>
                </a:lnTo>
                <a:lnTo>
                  <a:pt x="6060486" y="6379458"/>
                </a:lnTo>
                <a:lnTo>
                  <a:pt x="0" y="6379458"/>
                </a:lnTo>
                <a:lnTo>
                  <a:pt x="0" y="0"/>
                </a:lnTo>
                <a:close/>
              </a:path>
            </a:pathLst>
          </a:custGeom>
          <a:blipFill>
            <a:blip r:embed="rId5"/>
            <a:stretch>
              <a:fillRect/>
            </a:stretch>
          </a:blipFill>
        </p:spPr>
        <p:txBody>
          <a:bodyPr/>
          <a:lstStyle/>
          <a:p>
            <a:endParaRPr lang="en-US"/>
          </a:p>
        </p:txBody>
      </p:sp>
      <p:grpSp>
        <p:nvGrpSpPr>
          <p:cNvPr id="11" name="Group 11"/>
          <p:cNvGrpSpPr/>
          <p:nvPr/>
        </p:nvGrpSpPr>
        <p:grpSpPr>
          <a:xfrm>
            <a:off x="295826" y="2192937"/>
            <a:ext cx="4211257" cy="421125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4" name="AutoShape 14"/>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5" name="TextBox 15"/>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16" name="TextBox 16"/>
          <p:cNvSpPr txBox="1"/>
          <p:nvPr/>
        </p:nvSpPr>
        <p:spPr>
          <a:xfrm>
            <a:off x="1132346" y="971550"/>
            <a:ext cx="2601454"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17" name="TextBox 17"/>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18" name="TextBox 18"/>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19" name="TextBox 19"/>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20" name="TextBox 20"/>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03</a:t>
            </a:r>
          </a:p>
        </p:txBody>
      </p:sp>
      <p:sp>
        <p:nvSpPr>
          <p:cNvPr id="21" name="TextBox 21"/>
          <p:cNvSpPr txBox="1"/>
          <p:nvPr/>
        </p:nvSpPr>
        <p:spPr>
          <a:xfrm>
            <a:off x="8646798" y="2388335"/>
            <a:ext cx="7315652" cy="1037211"/>
          </a:xfrm>
          <a:prstGeom prst="rect">
            <a:avLst/>
          </a:prstGeom>
        </p:spPr>
        <p:txBody>
          <a:bodyPr lIns="0" tIns="0" rIns="0" bIns="0" rtlCol="0" anchor="t">
            <a:spAutoFit/>
          </a:bodyPr>
          <a:lstStyle/>
          <a:p>
            <a:pPr algn="l">
              <a:lnSpc>
                <a:spcPts val="7574"/>
              </a:lnSpc>
            </a:pPr>
            <a:r>
              <a:rPr lang="en-US" sz="8510" b="1" dirty="0">
                <a:solidFill>
                  <a:srgbClr val="3E67C8"/>
                </a:solidFill>
                <a:latin typeface="Montserrat Ultra-Bold"/>
                <a:ea typeface="Montserrat Ultra-Bold"/>
                <a:cs typeface="Montserrat Ultra-Bold"/>
                <a:sym typeface="Montserrat Ultra-Bold"/>
              </a:rPr>
              <a:t>Introduction</a:t>
            </a:r>
          </a:p>
        </p:txBody>
      </p:sp>
      <p:sp>
        <p:nvSpPr>
          <p:cNvPr id="22" name="TextBox 22"/>
          <p:cNvSpPr txBox="1"/>
          <p:nvPr/>
        </p:nvSpPr>
        <p:spPr>
          <a:xfrm>
            <a:off x="8739420" y="3961949"/>
            <a:ext cx="8519879" cy="4431983"/>
          </a:xfrm>
          <a:prstGeom prst="rect">
            <a:avLst/>
          </a:prstGeom>
        </p:spPr>
        <p:txBody>
          <a:bodyPr wrap="square" lIns="0" tIns="0" rIns="0" bIns="0" rtlCol="0" anchor="t">
            <a:spAutoFit/>
          </a:bodyPr>
          <a:lstStyle/>
          <a:p>
            <a:pPr algn="just"/>
            <a:r>
              <a:rPr lang="en-IN" sz="3200" b="0" i="0" u="none" strike="noStrike" dirty="0">
                <a:solidFill>
                  <a:srgbClr val="000000"/>
                </a:solidFill>
                <a:effectLst/>
                <a:latin typeface="-webkit-standard"/>
              </a:rPr>
              <a:t>The </a:t>
            </a:r>
            <a:r>
              <a:rPr lang="en-IN" sz="3200" b="1" i="0" u="none" strike="noStrike" dirty="0">
                <a:solidFill>
                  <a:srgbClr val="000000"/>
                </a:solidFill>
                <a:effectLst/>
              </a:rPr>
              <a:t>Hospital Emergency Room Dashboard</a:t>
            </a:r>
            <a:r>
              <a:rPr lang="en-IN" sz="3200" b="0" i="0" u="none" strike="noStrike" dirty="0">
                <a:solidFill>
                  <a:srgbClr val="000000"/>
                </a:solidFill>
                <a:effectLst/>
                <a:latin typeface="-webkit-standard"/>
              </a:rPr>
              <a:t> simplifies emergency care data, providing quick insights into emergency room performance metrics, patient wait times, care outcomes, and patient satisfaction. It enables users to easily track emergency room performance, identify trends, and make informed decisions. This contributes to enhancing emergency services and improving patient care nationwide.</a:t>
            </a:r>
            <a:endParaRPr lang="en-US" sz="3200" b="1" dirty="0">
              <a:solidFill>
                <a:srgbClr val="3E67C8"/>
              </a:solidFill>
              <a:latin typeface="Montserrat Medium"/>
              <a:ea typeface="Montserrat Medium"/>
              <a:cs typeface="Montserrat Medium"/>
              <a:sym typeface="Montserrat Medium"/>
            </a:endParaRPr>
          </a:p>
        </p:txBody>
      </p:sp>
      <p:grpSp>
        <p:nvGrpSpPr>
          <p:cNvPr id="23" name="Group 23"/>
          <p:cNvGrpSpPr/>
          <p:nvPr/>
        </p:nvGrpSpPr>
        <p:grpSpPr>
          <a:xfrm>
            <a:off x="8739421" y="3165447"/>
            <a:ext cx="1087687" cy="164050"/>
            <a:chOff x="0" y="0"/>
            <a:chExt cx="286469" cy="43207"/>
          </a:xfrm>
        </p:grpSpPr>
        <p:sp>
          <p:nvSpPr>
            <p:cNvPr id="24" name="Freeform 24"/>
            <p:cNvSpPr/>
            <p:nvPr/>
          </p:nvSpPr>
          <p:spPr>
            <a:xfrm>
              <a:off x="0" y="0"/>
              <a:ext cx="286469" cy="43207"/>
            </a:xfrm>
            <a:custGeom>
              <a:avLst/>
              <a:gdLst/>
              <a:ahLst/>
              <a:cxnLst/>
              <a:rect l="l" t="t" r="r" b="b"/>
              <a:pathLst>
                <a:path w="286469" h="43207">
                  <a:moveTo>
                    <a:pt x="0" y="0"/>
                  </a:moveTo>
                  <a:lnTo>
                    <a:pt x="286469" y="0"/>
                  </a:lnTo>
                  <a:lnTo>
                    <a:pt x="286469" y="43207"/>
                  </a:lnTo>
                  <a:lnTo>
                    <a:pt x="0" y="43207"/>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5" name="TextBox 25"/>
            <p:cNvSpPr txBox="1"/>
            <p:nvPr/>
          </p:nvSpPr>
          <p:spPr>
            <a:xfrm>
              <a:off x="0" y="-38100"/>
              <a:ext cx="286469" cy="81307"/>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941B3-F255-8B40-69D6-BBF9999B3A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89A0C9-F096-350C-8EF8-97CA4A05F61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a:extLst>
              <a:ext uri="{FF2B5EF4-FFF2-40B4-BE49-F238E27FC236}">
                <a16:creationId xmlns:a16="http://schemas.microsoft.com/office/drawing/2014/main" id="{1D88D182-D695-D53A-6378-8DBD642D218E}"/>
              </a:ext>
            </a:extLst>
          </p:cNvPr>
          <p:cNvGrpSpPr/>
          <p:nvPr/>
        </p:nvGrpSpPr>
        <p:grpSpPr>
          <a:xfrm>
            <a:off x="17367864" y="1100865"/>
            <a:ext cx="399158" cy="63290"/>
            <a:chOff x="0" y="0"/>
            <a:chExt cx="105128" cy="16669"/>
          </a:xfrm>
        </p:grpSpPr>
        <p:sp>
          <p:nvSpPr>
            <p:cNvPr id="4" name="Freeform 4">
              <a:extLst>
                <a:ext uri="{FF2B5EF4-FFF2-40B4-BE49-F238E27FC236}">
                  <a16:creationId xmlns:a16="http://schemas.microsoft.com/office/drawing/2014/main" id="{CABF48E3-315C-5026-8C80-44C3D97886CB}"/>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a:extLst>
                <a:ext uri="{FF2B5EF4-FFF2-40B4-BE49-F238E27FC236}">
                  <a16:creationId xmlns:a16="http://schemas.microsoft.com/office/drawing/2014/main" id="{5F5477FF-8079-AB84-AADD-5FC1C67399DB}"/>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a:extLst>
              <a:ext uri="{FF2B5EF4-FFF2-40B4-BE49-F238E27FC236}">
                <a16:creationId xmlns:a16="http://schemas.microsoft.com/office/drawing/2014/main" id="{852DD69C-F70D-9D6D-EB1A-13FE8CBB4CF9}"/>
              </a:ext>
            </a:extLst>
          </p:cNvPr>
          <p:cNvGrpSpPr/>
          <p:nvPr/>
        </p:nvGrpSpPr>
        <p:grpSpPr>
          <a:xfrm>
            <a:off x="17367864" y="1243254"/>
            <a:ext cx="399158" cy="63290"/>
            <a:chOff x="0" y="0"/>
            <a:chExt cx="105128" cy="16669"/>
          </a:xfrm>
        </p:grpSpPr>
        <p:sp>
          <p:nvSpPr>
            <p:cNvPr id="7" name="Freeform 7">
              <a:extLst>
                <a:ext uri="{FF2B5EF4-FFF2-40B4-BE49-F238E27FC236}">
                  <a16:creationId xmlns:a16="http://schemas.microsoft.com/office/drawing/2014/main" id="{A927BAF7-A8C2-66A6-87E8-E263A584F73D}"/>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a:extLst>
                <a:ext uri="{FF2B5EF4-FFF2-40B4-BE49-F238E27FC236}">
                  <a16:creationId xmlns:a16="http://schemas.microsoft.com/office/drawing/2014/main" id="{F8D5C51E-82EF-5F28-1F50-9766BB78E18B}"/>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a:extLst>
              <a:ext uri="{FF2B5EF4-FFF2-40B4-BE49-F238E27FC236}">
                <a16:creationId xmlns:a16="http://schemas.microsoft.com/office/drawing/2014/main" id="{9C83CD50-287E-E15E-9A71-4AC5CAB8CC3E}"/>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AutoShape 10">
            <a:extLst>
              <a:ext uri="{FF2B5EF4-FFF2-40B4-BE49-F238E27FC236}">
                <a16:creationId xmlns:a16="http://schemas.microsoft.com/office/drawing/2014/main" id="{D5B4E83B-2E5D-798A-0045-8A4123AC35D8}"/>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1" name="Freeform 11">
            <a:extLst>
              <a:ext uri="{FF2B5EF4-FFF2-40B4-BE49-F238E27FC236}">
                <a16:creationId xmlns:a16="http://schemas.microsoft.com/office/drawing/2014/main" id="{7D826C57-056E-C661-10C8-CA535E08854E}"/>
              </a:ext>
            </a:extLst>
          </p:cNvPr>
          <p:cNvSpPr/>
          <p:nvPr/>
        </p:nvSpPr>
        <p:spPr>
          <a:xfrm>
            <a:off x="1429983" y="4793593"/>
            <a:ext cx="6067365" cy="3921034"/>
          </a:xfrm>
          <a:custGeom>
            <a:avLst/>
            <a:gdLst/>
            <a:ahLst/>
            <a:cxnLst/>
            <a:rect l="l" t="t" r="r" b="b"/>
            <a:pathLst>
              <a:path w="6067365" h="3921034">
                <a:moveTo>
                  <a:pt x="0" y="0"/>
                </a:moveTo>
                <a:lnTo>
                  <a:pt x="6067364" y="0"/>
                </a:lnTo>
                <a:lnTo>
                  <a:pt x="6067364" y="3921034"/>
                </a:lnTo>
                <a:lnTo>
                  <a:pt x="0" y="3921034"/>
                </a:lnTo>
                <a:lnTo>
                  <a:pt x="0" y="0"/>
                </a:lnTo>
                <a:close/>
              </a:path>
            </a:pathLst>
          </a:custGeom>
          <a:blipFill>
            <a:blip r:embed="rId5"/>
            <a:stretch>
              <a:fillRect/>
            </a:stretch>
          </a:blipFill>
        </p:spPr>
        <p:txBody>
          <a:bodyPr/>
          <a:lstStyle/>
          <a:p>
            <a:endParaRPr lang="en-US"/>
          </a:p>
        </p:txBody>
      </p:sp>
      <p:grpSp>
        <p:nvGrpSpPr>
          <p:cNvPr id="12" name="Group 12">
            <a:extLst>
              <a:ext uri="{FF2B5EF4-FFF2-40B4-BE49-F238E27FC236}">
                <a16:creationId xmlns:a16="http://schemas.microsoft.com/office/drawing/2014/main" id="{11D12BBC-F297-3030-2A72-B1FB1DD85D0C}"/>
              </a:ext>
            </a:extLst>
          </p:cNvPr>
          <p:cNvGrpSpPr/>
          <p:nvPr/>
        </p:nvGrpSpPr>
        <p:grpSpPr>
          <a:xfrm>
            <a:off x="9440401" y="3010540"/>
            <a:ext cx="407555" cy="407555"/>
            <a:chOff x="0" y="0"/>
            <a:chExt cx="812800" cy="812800"/>
          </a:xfrm>
        </p:grpSpPr>
        <p:sp>
          <p:nvSpPr>
            <p:cNvPr id="13" name="Freeform 13">
              <a:extLst>
                <a:ext uri="{FF2B5EF4-FFF2-40B4-BE49-F238E27FC236}">
                  <a16:creationId xmlns:a16="http://schemas.microsoft.com/office/drawing/2014/main" id="{CF6F1F0E-DF86-48E9-629C-0A40231937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4" name="TextBox 14">
              <a:extLst>
                <a:ext uri="{FF2B5EF4-FFF2-40B4-BE49-F238E27FC236}">
                  <a16:creationId xmlns:a16="http://schemas.microsoft.com/office/drawing/2014/main" id="{618A8C81-0514-579D-9489-AC3B1DB50F5D}"/>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5" name="Group 15">
            <a:extLst>
              <a:ext uri="{FF2B5EF4-FFF2-40B4-BE49-F238E27FC236}">
                <a16:creationId xmlns:a16="http://schemas.microsoft.com/office/drawing/2014/main" id="{05E47010-AD67-C127-235B-49CD427FA1F8}"/>
              </a:ext>
            </a:extLst>
          </p:cNvPr>
          <p:cNvGrpSpPr/>
          <p:nvPr/>
        </p:nvGrpSpPr>
        <p:grpSpPr>
          <a:xfrm>
            <a:off x="10099988" y="2913978"/>
            <a:ext cx="9141541" cy="600679"/>
            <a:chOff x="0" y="0"/>
            <a:chExt cx="2407649" cy="158203"/>
          </a:xfrm>
        </p:grpSpPr>
        <p:sp>
          <p:nvSpPr>
            <p:cNvPr id="16" name="Freeform 16">
              <a:extLst>
                <a:ext uri="{FF2B5EF4-FFF2-40B4-BE49-F238E27FC236}">
                  <a16:creationId xmlns:a16="http://schemas.microsoft.com/office/drawing/2014/main" id="{2EB1CD40-7B6F-B190-A957-216FE18FE7F6}"/>
                </a:ext>
              </a:extLst>
            </p:cNvPr>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17" name="TextBox 17">
              <a:extLst>
                <a:ext uri="{FF2B5EF4-FFF2-40B4-BE49-F238E27FC236}">
                  <a16:creationId xmlns:a16="http://schemas.microsoft.com/office/drawing/2014/main" id="{C73075D6-E9C5-DD71-01BF-DC036BEF468B}"/>
                </a:ext>
              </a:extLst>
            </p:cNvPr>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sp>
        <p:nvSpPr>
          <p:cNvPr id="18" name="TextBox 18">
            <a:extLst>
              <a:ext uri="{FF2B5EF4-FFF2-40B4-BE49-F238E27FC236}">
                <a16:creationId xmlns:a16="http://schemas.microsoft.com/office/drawing/2014/main" id="{CCCC2281-DF9C-F6DD-6B3F-57934444860C}"/>
              </a:ext>
            </a:extLst>
          </p:cNvPr>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19" name="TextBox 19">
            <a:extLst>
              <a:ext uri="{FF2B5EF4-FFF2-40B4-BE49-F238E27FC236}">
                <a16:creationId xmlns:a16="http://schemas.microsoft.com/office/drawing/2014/main" id="{3C1A2701-BAF1-7EE5-D383-75FC2E8FEB35}"/>
              </a:ext>
            </a:extLst>
          </p:cNvPr>
          <p:cNvSpPr txBox="1"/>
          <p:nvPr/>
        </p:nvSpPr>
        <p:spPr>
          <a:xfrm>
            <a:off x="1132346" y="971550"/>
            <a:ext cx="2449054"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20" name="TextBox 20">
            <a:extLst>
              <a:ext uri="{FF2B5EF4-FFF2-40B4-BE49-F238E27FC236}">
                <a16:creationId xmlns:a16="http://schemas.microsoft.com/office/drawing/2014/main" id="{A31868B4-2667-98B1-FC82-A51592673902}"/>
              </a:ext>
            </a:extLst>
          </p:cNvPr>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21" name="TextBox 21">
            <a:extLst>
              <a:ext uri="{FF2B5EF4-FFF2-40B4-BE49-F238E27FC236}">
                <a16:creationId xmlns:a16="http://schemas.microsoft.com/office/drawing/2014/main" id="{A0F47B3E-6171-4A10-D738-EEEB9C8A1D98}"/>
              </a:ext>
            </a:extLst>
          </p:cNvPr>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22" name="TextBox 22">
            <a:extLst>
              <a:ext uri="{FF2B5EF4-FFF2-40B4-BE49-F238E27FC236}">
                <a16:creationId xmlns:a16="http://schemas.microsoft.com/office/drawing/2014/main" id="{78D1C334-86D9-B556-9BCA-0B26B8D0ACF4}"/>
              </a:ext>
            </a:extLst>
          </p:cNvPr>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23" name="TextBox 23">
            <a:extLst>
              <a:ext uri="{FF2B5EF4-FFF2-40B4-BE49-F238E27FC236}">
                <a16:creationId xmlns:a16="http://schemas.microsoft.com/office/drawing/2014/main" id="{2202A644-65C7-DAE0-8527-E5356B708D62}"/>
              </a:ext>
            </a:extLst>
          </p:cNvPr>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04</a:t>
            </a:r>
          </a:p>
        </p:txBody>
      </p:sp>
      <p:sp>
        <p:nvSpPr>
          <p:cNvPr id="24" name="TextBox 24">
            <a:extLst>
              <a:ext uri="{FF2B5EF4-FFF2-40B4-BE49-F238E27FC236}">
                <a16:creationId xmlns:a16="http://schemas.microsoft.com/office/drawing/2014/main" id="{E0E0A8EC-BA61-2364-703C-40FE9C5AB41D}"/>
              </a:ext>
            </a:extLst>
          </p:cNvPr>
          <p:cNvSpPr txBox="1"/>
          <p:nvPr/>
        </p:nvSpPr>
        <p:spPr>
          <a:xfrm>
            <a:off x="1132346" y="3909530"/>
            <a:ext cx="7519102" cy="1037211"/>
          </a:xfrm>
          <a:prstGeom prst="rect">
            <a:avLst/>
          </a:prstGeom>
        </p:spPr>
        <p:txBody>
          <a:bodyPr lIns="0" tIns="0" rIns="0" bIns="0" rtlCol="0" anchor="t">
            <a:spAutoFit/>
          </a:bodyPr>
          <a:lstStyle/>
          <a:p>
            <a:pPr algn="l">
              <a:lnSpc>
                <a:spcPts val="7574"/>
              </a:lnSpc>
            </a:pPr>
            <a:r>
              <a:rPr lang="en-IN" sz="8800" b="1" i="0" u="none" strike="noStrike" dirty="0">
                <a:solidFill>
                  <a:srgbClr val="000000"/>
                </a:solidFill>
                <a:effectLst/>
              </a:rPr>
              <a:t>DESCRIPTION</a:t>
            </a:r>
            <a:endParaRPr lang="en-US" sz="8510" b="1" dirty="0">
              <a:solidFill>
                <a:srgbClr val="3E67C8"/>
              </a:solidFill>
              <a:latin typeface="Montserrat Semi-Bold"/>
              <a:ea typeface="Montserrat Semi-Bold"/>
              <a:cs typeface="Montserrat Semi-Bold"/>
              <a:sym typeface="Montserrat Semi-Bold"/>
            </a:endParaRPr>
          </a:p>
        </p:txBody>
      </p:sp>
      <p:sp>
        <p:nvSpPr>
          <p:cNvPr id="25" name="TextBox 25">
            <a:extLst>
              <a:ext uri="{FF2B5EF4-FFF2-40B4-BE49-F238E27FC236}">
                <a16:creationId xmlns:a16="http://schemas.microsoft.com/office/drawing/2014/main" id="{7A7033FA-46A5-DFAD-14DD-562BE049862D}"/>
              </a:ext>
            </a:extLst>
          </p:cNvPr>
          <p:cNvSpPr txBox="1"/>
          <p:nvPr/>
        </p:nvSpPr>
        <p:spPr>
          <a:xfrm>
            <a:off x="1132346" y="2934286"/>
            <a:ext cx="7905060" cy="1037211"/>
          </a:xfrm>
          <a:prstGeom prst="rect">
            <a:avLst/>
          </a:prstGeom>
        </p:spPr>
        <p:txBody>
          <a:bodyPr lIns="0" tIns="0" rIns="0" bIns="0" rtlCol="0" anchor="t">
            <a:spAutoFit/>
          </a:bodyPr>
          <a:lstStyle/>
          <a:p>
            <a:pPr>
              <a:lnSpc>
                <a:spcPts val="7574"/>
              </a:lnSpc>
            </a:pPr>
            <a:r>
              <a:rPr lang="en-US" sz="8510" b="1" dirty="0">
                <a:solidFill>
                  <a:srgbClr val="3E67C8"/>
                </a:solidFill>
                <a:latin typeface="Montserrat Ultra-Bold"/>
                <a:ea typeface="Montserrat Ultra-Bold"/>
                <a:cs typeface="Montserrat Ultra-Bold"/>
                <a:sym typeface="Montserrat Ultra-Bold"/>
              </a:rPr>
              <a:t>DATASET </a:t>
            </a:r>
          </a:p>
        </p:txBody>
      </p:sp>
      <p:sp>
        <p:nvSpPr>
          <p:cNvPr id="26" name="TextBox 26">
            <a:extLst>
              <a:ext uri="{FF2B5EF4-FFF2-40B4-BE49-F238E27FC236}">
                <a16:creationId xmlns:a16="http://schemas.microsoft.com/office/drawing/2014/main" id="{2E495734-43F0-E7E3-CDF0-3B2708DA75B0}"/>
              </a:ext>
            </a:extLst>
          </p:cNvPr>
          <p:cNvSpPr txBox="1"/>
          <p:nvPr/>
        </p:nvSpPr>
        <p:spPr>
          <a:xfrm>
            <a:off x="8565902" y="3948868"/>
            <a:ext cx="9452993" cy="4801314"/>
          </a:xfrm>
          <a:prstGeom prst="rect">
            <a:avLst/>
          </a:prstGeom>
        </p:spPr>
        <p:txBody>
          <a:bodyPr wrap="square" lIns="0" tIns="0" rIns="0" bIns="0" rtlCol="0" anchor="t">
            <a:spAutoFit/>
          </a:bodyPr>
          <a:lstStyle/>
          <a:p>
            <a:pPr algn="just"/>
            <a:r>
              <a:rPr lang="en-IN" sz="2400" b="1" i="0" u="none" strike="noStrike" dirty="0">
                <a:solidFill>
                  <a:srgbClr val="000000"/>
                </a:solidFill>
                <a:effectLst/>
              </a:rPr>
              <a:t>Provider ID:</a:t>
            </a:r>
            <a:r>
              <a:rPr lang="en-IN" sz="2400" b="0" i="0" u="none" strike="noStrike" dirty="0">
                <a:solidFill>
                  <a:srgbClr val="000000"/>
                </a:solidFill>
                <a:effectLst/>
              </a:rPr>
              <a:t> Unique identifier for each hospital's emergency room.</a:t>
            </a:r>
          </a:p>
          <a:p>
            <a:pPr algn="just"/>
            <a:endParaRPr lang="en-IN" sz="2400" b="0" i="0" u="none" strike="noStrike" dirty="0">
              <a:solidFill>
                <a:srgbClr val="000000"/>
              </a:solidFill>
              <a:effectLst/>
            </a:endParaRPr>
          </a:p>
          <a:p>
            <a:pPr algn="just"/>
            <a:r>
              <a:rPr lang="en-IN" sz="2400" b="1" i="0" u="none" strike="noStrike" dirty="0">
                <a:solidFill>
                  <a:srgbClr val="000000"/>
                </a:solidFill>
                <a:effectLst/>
              </a:rPr>
              <a:t>Hospital Name:</a:t>
            </a:r>
            <a:r>
              <a:rPr lang="en-IN" sz="2400" b="0" i="0" u="none" strike="noStrike" dirty="0">
                <a:solidFill>
                  <a:srgbClr val="000000"/>
                </a:solidFill>
                <a:effectLst/>
              </a:rPr>
              <a:t> Official name recognized by healthcare authorities for emergency room services.</a:t>
            </a:r>
          </a:p>
          <a:p>
            <a:pPr algn="just"/>
            <a:endParaRPr lang="en-IN" sz="2400" b="0" i="0" u="none" strike="noStrike" dirty="0">
              <a:solidFill>
                <a:srgbClr val="000000"/>
              </a:solidFill>
              <a:effectLst/>
            </a:endParaRPr>
          </a:p>
          <a:p>
            <a:pPr algn="just"/>
            <a:r>
              <a:rPr lang="en-IN" sz="2400" b="1" i="0" u="none" strike="noStrike" dirty="0">
                <a:solidFill>
                  <a:srgbClr val="000000"/>
                </a:solidFill>
                <a:effectLst/>
              </a:rPr>
              <a:t>Address:</a:t>
            </a:r>
            <a:r>
              <a:rPr lang="en-IN" sz="2400" b="0" i="0" u="none" strike="noStrike" dirty="0">
                <a:solidFill>
                  <a:srgbClr val="000000"/>
                </a:solidFill>
                <a:effectLst/>
              </a:rPr>
              <a:t> Physical location of the hospital's emergency room for geographical analysis.</a:t>
            </a:r>
          </a:p>
          <a:p>
            <a:pPr algn="just"/>
            <a:endParaRPr lang="en-IN" sz="2400" b="0" i="0" u="none" strike="noStrike" dirty="0">
              <a:solidFill>
                <a:srgbClr val="000000"/>
              </a:solidFill>
              <a:effectLst/>
            </a:endParaRPr>
          </a:p>
          <a:p>
            <a:pPr algn="just"/>
            <a:r>
              <a:rPr lang="en-IN" sz="2400" b="1" i="0" u="none" strike="noStrike" dirty="0">
                <a:solidFill>
                  <a:srgbClr val="000000"/>
                </a:solidFill>
                <a:effectLst/>
              </a:rPr>
              <a:t>City/State/County:</a:t>
            </a:r>
            <a:r>
              <a:rPr lang="en-IN" sz="2400" b="0" i="0" u="none" strike="noStrike" dirty="0">
                <a:solidFill>
                  <a:srgbClr val="000000"/>
                </a:solidFill>
                <a:effectLst/>
              </a:rPr>
              <a:t> Location details for regional emergency room performance analysis.</a:t>
            </a:r>
          </a:p>
          <a:p>
            <a:pPr algn="just"/>
            <a:endParaRPr lang="en-IN" sz="2400" b="0" i="0" u="none" strike="noStrike" dirty="0">
              <a:solidFill>
                <a:srgbClr val="000000"/>
              </a:solidFill>
              <a:effectLst/>
            </a:endParaRPr>
          </a:p>
          <a:p>
            <a:pPr algn="just"/>
            <a:r>
              <a:rPr lang="en-IN" sz="2400" b="1" i="0" u="none" strike="noStrike" dirty="0">
                <a:solidFill>
                  <a:srgbClr val="000000"/>
                </a:solidFill>
                <a:effectLst/>
              </a:rPr>
              <a:t>Hospital Type:</a:t>
            </a:r>
            <a:r>
              <a:rPr lang="en-IN" sz="2400" b="0" i="0" u="none" strike="noStrike" dirty="0">
                <a:solidFill>
                  <a:srgbClr val="000000"/>
                </a:solidFill>
                <a:effectLst/>
              </a:rPr>
              <a:t> Classification (e.g., Acute Care Hospitals with Emergency Departments)</a:t>
            </a:r>
          </a:p>
        </p:txBody>
      </p:sp>
      <p:sp>
        <p:nvSpPr>
          <p:cNvPr id="27" name="TextBox 27">
            <a:extLst>
              <a:ext uri="{FF2B5EF4-FFF2-40B4-BE49-F238E27FC236}">
                <a16:creationId xmlns:a16="http://schemas.microsoft.com/office/drawing/2014/main" id="{0AC2E008-F189-87CA-3B5F-298300FDF965}"/>
              </a:ext>
            </a:extLst>
          </p:cNvPr>
          <p:cNvSpPr txBox="1"/>
          <p:nvPr/>
        </p:nvSpPr>
        <p:spPr>
          <a:xfrm>
            <a:off x="10572813" y="3014249"/>
            <a:ext cx="5897807" cy="390611"/>
          </a:xfrm>
          <a:prstGeom prst="rect">
            <a:avLst/>
          </a:prstGeom>
        </p:spPr>
        <p:txBody>
          <a:bodyPr lIns="0" tIns="0" rIns="0" bIns="0" rtlCol="0" anchor="t">
            <a:spAutoFit/>
          </a:bodyPr>
          <a:lstStyle/>
          <a:p>
            <a:pPr algn="l">
              <a:lnSpc>
                <a:spcPts val="3151"/>
              </a:lnSpc>
            </a:pPr>
            <a:r>
              <a:rPr lang="en-US" sz="2501" b="1" dirty="0">
                <a:solidFill>
                  <a:srgbClr val="FFFFFF"/>
                </a:solidFill>
                <a:latin typeface="Montserrat Bold"/>
                <a:ea typeface="Montserrat Bold"/>
                <a:cs typeface="Montserrat Bold"/>
                <a:sym typeface="Montserrat Bold"/>
              </a:rPr>
              <a:t>Content</a:t>
            </a:r>
          </a:p>
        </p:txBody>
      </p:sp>
      <p:grpSp>
        <p:nvGrpSpPr>
          <p:cNvPr id="28" name="Group 28">
            <a:extLst>
              <a:ext uri="{FF2B5EF4-FFF2-40B4-BE49-F238E27FC236}">
                <a16:creationId xmlns:a16="http://schemas.microsoft.com/office/drawing/2014/main" id="{C476DBC6-431C-11D5-791A-F112CF12C4F6}"/>
              </a:ext>
            </a:extLst>
          </p:cNvPr>
          <p:cNvGrpSpPr/>
          <p:nvPr/>
        </p:nvGrpSpPr>
        <p:grpSpPr>
          <a:xfrm>
            <a:off x="7870620" y="5927910"/>
            <a:ext cx="1939128" cy="1688960"/>
            <a:chOff x="-3130665" y="38100"/>
            <a:chExt cx="3867265" cy="3368347"/>
          </a:xfrm>
        </p:grpSpPr>
        <p:sp>
          <p:nvSpPr>
            <p:cNvPr id="29" name="Freeform 29">
              <a:extLst>
                <a:ext uri="{FF2B5EF4-FFF2-40B4-BE49-F238E27FC236}">
                  <a16:creationId xmlns:a16="http://schemas.microsoft.com/office/drawing/2014/main" id="{C7DE7197-1C90-11B9-DE6B-4431CCFAC7AF}"/>
                </a:ext>
              </a:extLst>
            </p:cNvPr>
            <p:cNvSpPr/>
            <p:nvPr/>
          </p:nvSpPr>
          <p:spPr>
            <a:xfrm>
              <a:off x="-3130665" y="259364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dirty="0"/>
            </a:p>
          </p:txBody>
        </p:sp>
        <p:sp>
          <p:nvSpPr>
            <p:cNvPr id="30" name="TextBox 30">
              <a:extLst>
                <a:ext uri="{FF2B5EF4-FFF2-40B4-BE49-F238E27FC236}">
                  <a16:creationId xmlns:a16="http://schemas.microsoft.com/office/drawing/2014/main" id="{6FFB5135-606D-AE08-F983-A8026B2B1A5E}"/>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extLst>
      <p:ext uri="{BB962C8B-B14F-4D97-AF65-F5344CB8AC3E}">
        <p14:creationId xmlns:p14="http://schemas.microsoft.com/office/powerpoint/2010/main" val="2079441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AutoShape 10"/>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1" name="Freeform 11"/>
          <p:cNvSpPr/>
          <p:nvPr/>
        </p:nvSpPr>
        <p:spPr>
          <a:xfrm>
            <a:off x="1429983" y="4793593"/>
            <a:ext cx="6067365" cy="3921034"/>
          </a:xfrm>
          <a:custGeom>
            <a:avLst/>
            <a:gdLst/>
            <a:ahLst/>
            <a:cxnLst/>
            <a:rect l="l" t="t" r="r" b="b"/>
            <a:pathLst>
              <a:path w="6067365" h="3921034">
                <a:moveTo>
                  <a:pt x="0" y="0"/>
                </a:moveTo>
                <a:lnTo>
                  <a:pt x="6067364" y="0"/>
                </a:lnTo>
                <a:lnTo>
                  <a:pt x="6067364" y="3921034"/>
                </a:lnTo>
                <a:lnTo>
                  <a:pt x="0" y="3921034"/>
                </a:lnTo>
                <a:lnTo>
                  <a:pt x="0" y="0"/>
                </a:lnTo>
                <a:close/>
              </a:path>
            </a:pathLst>
          </a:custGeom>
          <a:blipFill>
            <a:blip r:embed="rId5"/>
            <a:stretch>
              <a:fillRect/>
            </a:stretch>
          </a:blipFill>
        </p:spPr>
        <p:txBody>
          <a:bodyPr/>
          <a:lstStyle/>
          <a:p>
            <a:endParaRPr lang="en-US"/>
          </a:p>
        </p:txBody>
      </p:sp>
      <p:grpSp>
        <p:nvGrpSpPr>
          <p:cNvPr id="12" name="Group 12"/>
          <p:cNvGrpSpPr/>
          <p:nvPr/>
        </p:nvGrpSpPr>
        <p:grpSpPr>
          <a:xfrm>
            <a:off x="9440401" y="3010540"/>
            <a:ext cx="407555" cy="40755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0099988" y="2913978"/>
            <a:ext cx="9141541" cy="600679"/>
            <a:chOff x="0" y="0"/>
            <a:chExt cx="2407649" cy="158203"/>
          </a:xfrm>
        </p:grpSpPr>
        <p:sp>
          <p:nvSpPr>
            <p:cNvPr id="16" name="Freeform 16"/>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17" name="TextBox 17"/>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sp>
        <p:nvSpPr>
          <p:cNvPr id="18" name="TextBox 18"/>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19" name="TextBox 19"/>
          <p:cNvSpPr txBox="1"/>
          <p:nvPr/>
        </p:nvSpPr>
        <p:spPr>
          <a:xfrm>
            <a:off x="1132346" y="971550"/>
            <a:ext cx="2449054"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20" name="TextBox 20"/>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21" name="TextBox 21"/>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22" name="TextBox 22"/>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23" name="TextBox 23"/>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05</a:t>
            </a:r>
          </a:p>
        </p:txBody>
      </p:sp>
      <p:sp>
        <p:nvSpPr>
          <p:cNvPr id="24" name="TextBox 24"/>
          <p:cNvSpPr txBox="1"/>
          <p:nvPr/>
        </p:nvSpPr>
        <p:spPr>
          <a:xfrm>
            <a:off x="1132346" y="3909530"/>
            <a:ext cx="7519102" cy="1037211"/>
          </a:xfrm>
          <a:prstGeom prst="rect">
            <a:avLst/>
          </a:prstGeom>
        </p:spPr>
        <p:txBody>
          <a:bodyPr lIns="0" tIns="0" rIns="0" bIns="0" rtlCol="0" anchor="t">
            <a:spAutoFit/>
          </a:bodyPr>
          <a:lstStyle/>
          <a:p>
            <a:pPr algn="l">
              <a:lnSpc>
                <a:spcPts val="7574"/>
              </a:lnSpc>
            </a:pPr>
            <a:r>
              <a:rPr lang="en-IN" sz="8800" b="1" i="0" u="none" strike="noStrike" dirty="0">
                <a:solidFill>
                  <a:srgbClr val="000000"/>
                </a:solidFill>
                <a:effectLst/>
              </a:rPr>
              <a:t>DESCRIPTION</a:t>
            </a:r>
            <a:endParaRPr lang="en-US" sz="8510" b="1" dirty="0">
              <a:solidFill>
                <a:srgbClr val="3E67C8"/>
              </a:solidFill>
              <a:latin typeface="Montserrat Semi-Bold"/>
              <a:ea typeface="Montserrat Semi-Bold"/>
              <a:cs typeface="Montserrat Semi-Bold"/>
              <a:sym typeface="Montserrat Semi-Bold"/>
            </a:endParaRPr>
          </a:p>
        </p:txBody>
      </p:sp>
      <p:sp>
        <p:nvSpPr>
          <p:cNvPr id="25" name="TextBox 25"/>
          <p:cNvSpPr txBox="1"/>
          <p:nvPr/>
        </p:nvSpPr>
        <p:spPr>
          <a:xfrm>
            <a:off x="1132346" y="2934286"/>
            <a:ext cx="7905060" cy="1037211"/>
          </a:xfrm>
          <a:prstGeom prst="rect">
            <a:avLst/>
          </a:prstGeom>
        </p:spPr>
        <p:txBody>
          <a:bodyPr lIns="0" tIns="0" rIns="0" bIns="0" rtlCol="0" anchor="t">
            <a:spAutoFit/>
          </a:bodyPr>
          <a:lstStyle/>
          <a:p>
            <a:pPr>
              <a:lnSpc>
                <a:spcPts val="7574"/>
              </a:lnSpc>
            </a:pPr>
            <a:r>
              <a:rPr lang="en-US" sz="8510" b="1" dirty="0">
                <a:solidFill>
                  <a:srgbClr val="3E67C8"/>
                </a:solidFill>
                <a:latin typeface="Montserrat Ultra-Bold"/>
                <a:ea typeface="Montserrat Ultra-Bold"/>
                <a:cs typeface="Montserrat Ultra-Bold"/>
                <a:sym typeface="Montserrat Ultra-Bold"/>
              </a:rPr>
              <a:t>DATASET </a:t>
            </a:r>
          </a:p>
        </p:txBody>
      </p:sp>
      <p:sp>
        <p:nvSpPr>
          <p:cNvPr id="26" name="TextBox 26"/>
          <p:cNvSpPr txBox="1"/>
          <p:nvPr/>
        </p:nvSpPr>
        <p:spPr>
          <a:xfrm>
            <a:off x="8530206" y="3514657"/>
            <a:ext cx="9452993" cy="5170646"/>
          </a:xfrm>
          <a:prstGeom prst="rect">
            <a:avLst/>
          </a:prstGeom>
        </p:spPr>
        <p:txBody>
          <a:bodyPr wrap="square" lIns="0" tIns="0" rIns="0" bIns="0" rtlCol="0" anchor="t">
            <a:spAutoFit/>
          </a:bodyPr>
          <a:lstStyle/>
          <a:p>
            <a:pPr algn="just"/>
            <a:r>
              <a:rPr lang="en-IN" sz="2400" b="1" i="0" u="none" strike="noStrike" dirty="0">
                <a:solidFill>
                  <a:srgbClr val="000000"/>
                </a:solidFill>
                <a:effectLst/>
              </a:rPr>
              <a:t>Ownership:</a:t>
            </a:r>
            <a:r>
              <a:rPr lang="en-IN" sz="2400" b="0" i="0" u="none" strike="noStrike" dirty="0">
                <a:solidFill>
                  <a:srgbClr val="000000"/>
                </a:solidFill>
                <a:effectLst/>
              </a:rPr>
              <a:t> Hospital governance structure (e.g., Government, Private, Non-Profit) related to emergency care.</a:t>
            </a:r>
          </a:p>
          <a:p>
            <a:pPr algn="just"/>
            <a:endParaRPr lang="en-IN" sz="2400" b="0" i="0" u="none" strike="noStrike" dirty="0">
              <a:solidFill>
                <a:srgbClr val="000000"/>
              </a:solidFill>
              <a:effectLst/>
            </a:endParaRPr>
          </a:p>
          <a:p>
            <a:pPr algn="just"/>
            <a:r>
              <a:rPr lang="en-IN" sz="2400" b="1" i="0" u="none" strike="noStrike" dirty="0">
                <a:solidFill>
                  <a:srgbClr val="000000"/>
                </a:solidFill>
                <a:effectLst/>
              </a:rPr>
              <a:t>Emergency Services:</a:t>
            </a:r>
            <a:r>
              <a:rPr lang="en-IN" sz="2400" b="0" i="0" u="none" strike="noStrike" dirty="0">
                <a:solidFill>
                  <a:srgbClr val="000000"/>
                </a:solidFill>
                <a:effectLst/>
              </a:rPr>
              <a:t> Confirms the availability of emergency services.</a:t>
            </a:r>
          </a:p>
          <a:p>
            <a:pPr algn="just"/>
            <a:endParaRPr lang="en-IN" sz="2400" b="0" i="0" u="none" strike="noStrike" dirty="0">
              <a:solidFill>
                <a:srgbClr val="000000"/>
              </a:solidFill>
              <a:effectLst/>
            </a:endParaRPr>
          </a:p>
          <a:p>
            <a:pPr algn="just"/>
            <a:r>
              <a:rPr lang="en-IN" sz="2400" b="1" i="0" u="none" strike="noStrike" dirty="0">
                <a:solidFill>
                  <a:srgbClr val="000000"/>
                </a:solidFill>
                <a:effectLst/>
              </a:rPr>
              <a:t>ER Patient Flow:</a:t>
            </a:r>
            <a:r>
              <a:rPr lang="en-IN" sz="2400" b="0" i="0" u="none" strike="noStrike" dirty="0">
                <a:solidFill>
                  <a:srgbClr val="000000"/>
                </a:solidFill>
                <a:effectLst/>
              </a:rPr>
              <a:t> Metrics on emergency room patient flow and service efficiency.</a:t>
            </a:r>
          </a:p>
          <a:p>
            <a:pPr algn="just"/>
            <a:endParaRPr lang="en-IN" sz="2400" b="0" i="0" u="none" strike="noStrike" dirty="0">
              <a:solidFill>
                <a:srgbClr val="000000"/>
              </a:solidFill>
              <a:effectLst/>
            </a:endParaRPr>
          </a:p>
          <a:p>
            <a:pPr algn="just"/>
            <a:r>
              <a:rPr lang="en-IN" sz="2400" b="1" i="0" u="none" strike="noStrike" dirty="0">
                <a:solidFill>
                  <a:srgbClr val="000000"/>
                </a:solidFill>
                <a:effectLst/>
              </a:rPr>
              <a:t>Average Wait Time:</a:t>
            </a:r>
            <a:r>
              <a:rPr lang="en-IN" sz="2400" b="0" i="0" u="none" strike="noStrike" dirty="0">
                <a:solidFill>
                  <a:srgbClr val="000000"/>
                </a:solidFill>
                <a:effectLst/>
              </a:rPr>
              <a:t> Average time patients wait before receiving care.</a:t>
            </a:r>
          </a:p>
          <a:p>
            <a:pPr algn="just"/>
            <a:endParaRPr lang="en-IN" sz="2400" b="0" i="0" u="none" strike="noStrike" dirty="0">
              <a:solidFill>
                <a:srgbClr val="000000"/>
              </a:solidFill>
              <a:effectLst/>
            </a:endParaRPr>
          </a:p>
          <a:p>
            <a:pPr algn="just"/>
            <a:r>
              <a:rPr lang="en-IN" sz="2400" b="1" i="0" u="none" strike="noStrike" dirty="0">
                <a:solidFill>
                  <a:srgbClr val="000000"/>
                </a:solidFill>
                <a:effectLst/>
              </a:rPr>
              <a:t>Patient Satisfaction:</a:t>
            </a:r>
            <a:r>
              <a:rPr lang="en-IN" sz="2400" b="0" i="0" u="none" strike="noStrike" dirty="0">
                <a:solidFill>
                  <a:srgbClr val="000000"/>
                </a:solidFill>
                <a:effectLst/>
              </a:rPr>
              <a:t> Feedback on emergency room services from patients.</a:t>
            </a:r>
          </a:p>
          <a:p>
            <a:pPr algn="just"/>
            <a:endParaRPr lang="en-IN" sz="2400" b="0" i="0" u="none" strike="noStrike" dirty="0">
              <a:solidFill>
                <a:srgbClr val="000000"/>
              </a:solidFill>
              <a:effectLst/>
            </a:endParaRPr>
          </a:p>
          <a:p>
            <a:pPr algn="just"/>
            <a:r>
              <a:rPr lang="en-IN" sz="2400" b="1" i="0" u="none" strike="noStrike" dirty="0">
                <a:solidFill>
                  <a:srgbClr val="000000"/>
                </a:solidFill>
                <a:effectLst/>
              </a:rPr>
              <a:t>Care Outcomes:</a:t>
            </a:r>
            <a:r>
              <a:rPr lang="en-IN" sz="2400" b="0" i="0" u="none" strike="noStrike" dirty="0">
                <a:solidFill>
                  <a:srgbClr val="000000"/>
                </a:solidFill>
                <a:effectLst/>
              </a:rPr>
              <a:t> Effectiveness and timeliness of care provided in the emergency room.</a:t>
            </a:r>
          </a:p>
        </p:txBody>
      </p:sp>
      <p:sp>
        <p:nvSpPr>
          <p:cNvPr id="27" name="TextBox 27"/>
          <p:cNvSpPr txBox="1"/>
          <p:nvPr/>
        </p:nvSpPr>
        <p:spPr>
          <a:xfrm>
            <a:off x="10572813" y="3014249"/>
            <a:ext cx="5897807" cy="390611"/>
          </a:xfrm>
          <a:prstGeom prst="rect">
            <a:avLst/>
          </a:prstGeom>
        </p:spPr>
        <p:txBody>
          <a:bodyPr lIns="0" tIns="0" rIns="0" bIns="0" rtlCol="0" anchor="t">
            <a:spAutoFit/>
          </a:bodyPr>
          <a:lstStyle/>
          <a:p>
            <a:pPr algn="l">
              <a:lnSpc>
                <a:spcPts val="3151"/>
              </a:lnSpc>
            </a:pPr>
            <a:r>
              <a:rPr lang="en-US" sz="2501" b="1" dirty="0">
                <a:solidFill>
                  <a:srgbClr val="FFFFFF"/>
                </a:solidFill>
                <a:latin typeface="Montserrat Bold"/>
                <a:ea typeface="Montserrat Bold"/>
                <a:cs typeface="Montserrat Bold"/>
                <a:sym typeface="Montserrat Bold"/>
              </a:rPr>
              <a:t>Content</a:t>
            </a:r>
          </a:p>
        </p:txBody>
      </p:sp>
      <p:grpSp>
        <p:nvGrpSpPr>
          <p:cNvPr id="28" name="Group 28"/>
          <p:cNvGrpSpPr/>
          <p:nvPr/>
        </p:nvGrpSpPr>
        <p:grpSpPr>
          <a:xfrm>
            <a:off x="7870620" y="5927910"/>
            <a:ext cx="1939128" cy="1688960"/>
            <a:chOff x="-3130665" y="38100"/>
            <a:chExt cx="3867265" cy="3368347"/>
          </a:xfrm>
        </p:grpSpPr>
        <p:sp>
          <p:nvSpPr>
            <p:cNvPr id="29" name="Freeform 29"/>
            <p:cNvSpPr/>
            <p:nvPr/>
          </p:nvSpPr>
          <p:spPr>
            <a:xfrm>
              <a:off x="-3130665" y="259364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dirty="0"/>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flipV="1">
            <a:off x="-5316558" y="459799"/>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sp>
        <p:nvSpPr>
          <p:cNvPr id="10" name="Freeform 10"/>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AutoShape 11"/>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4" name="TextBox 14"/>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15" name="TextBox 15"/>
          <p:cNvSpPr txBox="1"/>
          <p:nvPr/>
        </p:nvSpPr>
        <p:spPr>
          <a:xfrm>
            <a:off x="1132346" y="971550"/>
            <a:ext cx="2525254"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16" name="TextBox 16"/>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17" name="TextBox 17"/>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18" name="TextBox 18"/>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19" name="TextBox 19"/>
          <p:cNvSpPr txBox="1"/>
          <p:nvPr/>
        </p:nvSpPr>
        <p:spPr>
          <a:xfrm>
            <a:off x="957214" y="9358745"/>
            <a:ext cx="1621100" cy="321819"/>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06</a:t>
            </a:r>
          </a:p>
        </p:txBody>
      </p:sp>
      <p:sp>
        <p:nvSpPr>
          <p:cNvPr id="21" name="TextBox 21"/>
          <p:cNvSpPr txBox="1"/>
          <p:nvPr/>
        </p:nvSpPr>
        <p:spPr>
          <a:xfrm>
            <a:off x="781802" y="3360975"/>
            <a:ext cx="9886198" cy="1000595"/>
          </a:xfrm>
          <a:prstGeom prst="rect">
            <a:avLst/>
          </a:prstGeom>
        </p:spPr>
        <p:txBody>
          <a:bodyPr wrap="square" lIns="0" tIns="0" rIns="0" bIns="0" rtlCol="0" anchor="t">
            <a:spAutoFit/>
          </a:bodyPr>
          <a:lstStyle/>
          <a:p>
            <a:pPr algn="l">
              <a:lnSpc>
                <a:spcPts val="7574"/>
              </a:lnSpc>
            </a:pPr>
            <a:r>
              <a:rPr lang="en-US" sz="8510" b="1" dirty="0">
                <a:solidFill>
                  <a:srgbClr val="3E67C8"/>
                </a:solidFill>
                <a:latin typeface="Montserrat Ultra-Bold"/>
                <a:ea typeface="Montserrat Ultra-Bold"/>
                <a:cs typeface="Montserrat Ultra-Bold"/>
                <a:sym typeface="Montserrat Ultra-Bold"/>
              </a:rPr>
              <a:t>Implementation </a:t>
            </a:r>
          </a:p>
        </p:txBody>
      </p:sp>
      <p:sp>
        <p:nvSpPr>
          <p:cNvPr id="22" name="TextBox 22"/>
          <p:cNvSpPr txBox="1"/>
          <p:nvPr/>
        </p:nvSpPr>
        <p:spPr>
          <a:xfrm>
            <a:off x="2199340" y="4461391"/>
            <a:ext cx="14497067" cy="4739759"/>
          </a:xfrm>
          <a:prstGeom prst="rect">
            <a:avLst/>
          </a:prstGeom>
        </p:spPr>
        <p:txBody>
          <a:bodyPr wrap="square" lIns="0" tIns="0" rIns="0" bIns="0" rtlCol="0" anchor="t">
            <a:spAutoFit/>
          </a:bodyPr>
          <a:lstStyle/>
          <a:p>
            <a:pPr algn="just"/>
            <a:r>
              <a:rPr lang="en-IN" sz="2800" b="0" i="0" u="none" strike="noStrike" dirty="0">
                <a:solidFill>
                  <a:srgbClr val="000000"/>
                </a:solidFill>
                <a:effectLst/>
              </a:rPr>
              <a:t>The </a:t>
            </a:r>
            <a:r>
              <a:rPr lang="en-IN" sz="2800" b="1" i="0" u="none" strike="noStrike" dirty="0">
                <a:solidFill>
                  <a:srgbClr val="000000"/>
                </a:solidFill>
                <a:effectLst/>
              </a:rPr>
              <a:t>Hospital Emergency Room Dashboard</a:t>
            </a:r>
            <a:r>
              <a:rPr lang="en-IN" sz="2800" b="0" i="0" u="none" strike="noStrike" dirty="0">
                <a:solidFill>
                  <a:srgbClr val="000000"/>
                </a:solidFill>
                <a:effectLst/>
              </a:rPr>
              <a:t> was developed using a combination of tools and technologies to ensure efficient data processing, visualization, and analysis:</a:t>
            </a:r>
          </a:p>
          <a:p>
            <a:pPr algn="just"/>
            <a:endParaRPr lang="en-IN" sz="2800" b="0" i="0" u="none" strike="noStrike" dirty="0">
              <a:solidFill>
                <a:srgbClr val="000000"/>
              </a:solidFill>
              <a:effectLst/>
            </a:endParaRPr>
          </a:p>
          <a:p>
            <a:pPr algn="just">
              <a:buFont typeface="+mj-lt"/>
              <a:buAutoNum type="arabicPeriod"/>
            </a:pPr>
            <a:r>
              <a:rPr lang="en-IN" sz="2800" b="1" i="0" u="none" strike="noStrike" dirty="0">
                <a:solidFill>
                  <a:srgbClr val="000000"/>
                </a:solidFill>
                <a:effectLst/>
              </a:rPr>
              <a:t>Tableau:</a:t>
            </a:r>
            <a:r>
              <a:rPr lang="en-IN" sz="2800" b="0" i="0" u="none" strike="noStrike" dirty="0">
                <a:solidFill>
                  <a:srgbClr val="000000"/>
                </a:solidFill>
                <a:effectLst/>
              </a:rPr>
              <a:t> The primary tool for creating interactive visualizations and dashboards that display emergency room performance metrics and trends.</a:t>
            </a:r>
          </a:p>
          <a:p>
            <a:pPr algn="just"/>
            <a:endParaRPr lang="en-IN" sz="2800" b="0" i="0" u="none" strike="noStrike" dirty="0">
              <a:solidFill>
                <a:srgbClr val="000000"/>
              </a:solidFill>
              <a:effectLst/>
            </a:endParaRPr>
          </a:p>
          <a:p>
            <a:pPr algn="just">
              <a:buFont typeface="+mj-lt"/>
              <a:buAutoNum type="arabicPeriod"/>
            </a:pPr>
            <a:r>
              <a:rPr lang="en-IN" sz="2800" b="1" i="0" u="none" strike="noStrike" dirty="0">
                <a:solidFill>
                  <a:srgbClr val="000000"/>
                </a:solidFill>
                <a:effectLst/>
              </a:rPr>
              <a:t>Python:</a:t>
            </a:r>
            <a:r>
              <a:rPr lang="en-IN" sz="2800" b="0" i="0" u="none" strike="noStrike" dirty="0">
                <a:solidFill>
                  <a:srgbClr val="000000"/>
                </a:solidFill>
                <a:effectLst/>
              </a:rPr>
              <a:t> Used for data preprocessing tasks, including cleaning, transforming, and </a:t>
            </a:r>
            <a:r>
              <a:rPr lang="en-IN" sz="2800" b="0" i="0" u="none" strike="noStrike" dirty="0" err="1">
                <a:solidFill>
                  <a:srgbClr val="000000"/>
                </a:solidFill>
                <a:effectLst/>
              </a:rPr>
              <a:t>analyzing</a:t>
            </a:r>
            <a:r>
              <a:rPr lang="en-IN" sz="2800" b="0" i="0" u="none" strike="noStrike" dirty="0">
                <a:solidFill>
                  <a:srgbClr val="000000"/>
                </a:solidFill>
                <a:effectLst/>
              </a:rPr>
              <a:t> emergency room data before loading it into Tableau.</a:t>
            </a:r>
          </a:p>
          <a:p>
            <a:pPr algn="just"/>
            <a:endParaRPr lang="en-IN" sz="2800" b="0" i="0" u="none" strike="noStrike" dirty="0">
              <a:solidFill>
                <a:srgbClr val="000000"/>
              </a:solidFill>
              <a:effectLst/>
            </a:endParaRPr>
          </a:p>
          <a:p>
            <a:pPr algn="just">
              <a:buFont typeface="+mj-lt"/>
              <a:buAutoNum type="arabicPeriod"/>
            </a:pPr>
            <a:r>
              <a:rPr lang="en-IN" sz="2800" b="1" i="0" u="none" strike="noStrike" dirty="0">
                <a:solidFill>
                  <a:srgbClr val="000000"/>
                </a:solidFill>
                <a:effectLst/>
              </a:rPr>
              <a:t>Excel:</a:t>
            </a:r>
            <a:r>
              <a:rPr lang="en-IN" sz="2800" b="0" i="0" u="none" strike="noStrike" dirty="0">
                <a:solidFill>
                  <a:srgbClr val="000000"/>
                </a:solidFill>
                <a:effectLst/>
              </a:rPr>
              <a:t> Employed for initial data exploration, basic cleaning, and organizing emergency room datasets prior to importing into Tableau.</a:t>
            </a:r>
          </a:p>
        </p:txBody>
      </p:sp>
      <p:grpSp>
        <p:nvGrpSpPr>
          <p:cNvPr id="29" name="Group 29"/>
          <p:cNvGrpSpPr/>
          <p:nvPr/>
        </p:nvGrpSpPr>
        <p:grpSpPr>
          <a:xfrm>
            <a:off x="8529838" y="2127224"/>
            <a:ext cx="1318118" cy="131811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32" name="Group 32"/>
          <p:cNvGrpSpPr/>
          <p:nvPr/>
        </p:nvGrpSpPr>
        <p:grpSpPr>
          <a:xfrm>
            <a:off x="16249325" y="7201727"/>
            <a:ext cx="1318118" cy="131811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7972236" y="2646733"/>
            <a:ext cx="1308590" cy="13085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3" name="AutoShape 1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grpSp>
        <p:nvGrpSpPr>
          <p:cNvPr id="14" name="Group 14"/>
          <p:cNvGrpSpPr/>
          <p:nvPr/>
        </p:nvGrpSpPr>
        <p:grpSpPr>
          <a:xfrm>
            <a:off x="1924019" y="2341777"/>
            <a:ext cx="8535149" cy="4690849"/>
            <a:chOff x="-4564808" y="-2177011"/>
            <a:chExt cx="5301408" cy="2913611"/>
          </a:xfrm>
        </p:grpSpPr>
        <p:sp>
          <p:nvSpPr>
            <p:cNvPr id="15" name="Freeform 15"/>
            <p:cNvSpPr/>
            <p:nvPr/>
          </p:nvSpPr>
          <p:spPr>
            <a:xfrm>
              <a:off x="-4564808" y="-217701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dirty="0"/>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7" name="Freeform 17"/>
          <p:cNvSpPr/>
          <p:nvPr/>
        </p:nvSpPr>
        <p:spPr>
          <a:xfrm>
            <a:off x="2528474" y="2860984"/>
            <a:ext cx="3663091" cy="3460505"/>
          </a:xfrm>
          <a:custGeom>
            <a:avLst/>
            <a:gdLst/>
            <a:ahLst/>
            <a:cxnLst/>
            <a:rect l="l" t="t" r="r" b="b"/>
            <a:pathLst>
              <a:path w="3663091" h="3460505">
                <a:moveTo>
                  <a:pt x="0" y="0"/>
                </a:moveTo>
                <a:lnTo>
                  <a:pt x="3663091" y="0"/>
                </a:lnTo>
                <a:lnTo>
                  <a:pt x="3663091" y="3460505"/>
                </a:lnTo>
                <a:lnTo>
                  <a:pt x="0" y="34605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8" name="Group 18"/>
          <p:cNvGrpSpPr/>
          <p:nvPr/>
        </p:nvGrpSpPr>
        <p:grpSpPr>
          <a:xfrm>
            <a:off x="-2095960" y="5401249"/>
            <a:ext cx="9669108" cy="3086100"/>
            <a:chOff x="0" y="0"/>
            <a:chExt cx="2546596" cy="812800"/>
          </a:xfrm>
        </p:grpSpPr>
        <p:sp>
          <p:nvSpPr>
            <p:cNvPr id="19" name="Freeform 19"/>
            <p:cNvSpPr/>
            <p:nvPr/>
          </p:nvSpPr>
          <p:spPr>
            <a:xfrm>
              <a:off x="0" y="0"/>
              <a:ext cx="2546596" cy="812800"/>
            </a:xfrm>
            <a:custGeom>
              <a:avLst/>
              <a:gdLst/>
              <a:ahLst/>
              <a:cxnLst/>
              <a:rect l="l" t="t" r="r" b="b"/>
              <a:pathLst>
                <a:path w="2546596" h="812800">
                  <a:moveTo>
                    <a:pt x="0" y="0"/>
                  </a:moveTo>
                  <a:lnTo>
                    <a:pt x="2546596" y="0"/>
                  </a:lnTo>
                  <a:lnTo>
                    <a:pt x="2546596" y="812800"/>
                  </a:lnTo>
                  <a:lnTo>
                    <a:pt x="0" y="812800"/>
                  </a:lnTo>
                  <a:close/>
                </a:path>
              </a:pathLst>
            </a:custGeom>
            <a:gradFill rotWithShape="1">
              <a:gsLst>
                <a:gs pos="0">
                  <a:srgbClr val="FFFFFF">
                    <a:alpha val="100000"/>
                  </a:srgbClr>
                </a:gs>
                <a:gs pos="50000">
                  <a:srgbClr val="DBDBDB">
                    <a:alpha val="100000"/>
                  </a:srgbClr>
                </a:gs>
                <a:gs pos="100000">
                  <a:srgbClr val="DBDBDB">
                    <a:alpha val="0"/>
                  </a:srgbClr>
                </a:gs>
              </a:gsLst>
              <a:lin ang="0"/>
            </a:gradFill>
          </p:spPr>
          <p:txBody>
            <a:bodyPr/>
            <a:lstStyle/>
            <a:p>
              <a:endParaRPr lang="en-US"/>
            </a:p>
          </p:txBody>
        </p:sp>
        <p:sp>
          <p:nvSpPr>
            <p:cNvPr id="20" name="TextBox 20"/>
            <p:cNvSpPr txBox="1"/>
            <p:nvPr/>
          </p:nvSpPr>
          <p:spPr>
            <a:xfrm>
              <a:off x="0" y="-38100"/>
              <a:ext cx="2546596" cy="850900"/>
            </a:xfrm>
            <a:prstGeom prst="rect">
              <a:avLst/>
            </a:prstGeom>
          </p:spPr>
          <p:txBody>
            <a:bodyPr lIns="50800" tIns="50800" rIns="50800" bIns="50800" rtlCol="0" anchor="ctr"/>
            <a:lstStyle/>
            <a:p>
              <a:pPr algn="ctr">
                <a:lnSpc>
                  <a:spcPts val="2199"/>
                </a:lnSpc>
              </a:pPr>
              <a:endParaRPr/>
            </a:p>
          </p:txBody>
        </p:sp>
      </p:grpSp>
      <p:sp>
        <p:nvSpPr>
          <p:cNvPr id="21" name="TextBox 21"/>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22" name="TextBox 22"/>
          <p:cNvSpPr txBox="1"/>
          <p:nvPr/>
        </p:nvSpPr>
        <p:spPr>
          <a:xfrm>
            <a:off x="1132346" y="971550"/>
            <a:ext cx="2449054"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23" name="TextBox 23"/>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24" name="TextBox 24"/>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25" name="TextBox 25"/>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26" name="TextBox 26"/>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07</a:t>
            </a:r>
          </a:p>
        </p:txBody>
      </p:sp>
      <p:sp>
        <p:nvSpPr>
          <p:cNvPr id="28" name="TextBox 28"/>
          <p:cNvSpPr txBox="1"/>
          <p:nvPr/>
        </p:nvSpPr>
        <p:spPr>
          <a:xfrm>
            <a:off x="1028699" y="5931471"/>
            <a:ext cx="7986043" cy="1975221"/>
          </a:xfrm>
          <a:prstGeom prst="rect">
            <a:avLst/>
          </a:prstGeom>
        </p:spPr>
        <p:txBody>
          <a:bodyPr wrap="square" lIns="0" tIns="0" rIns="0" bIns="0" rtlCol="0" anchor="t">
            <a:spAutoFit/>
          </a:bodyPr>
          <a:lstStyle/>
          <a:p>
            <a:pPr algn="l">
              <a:lnSpc>
                <a:spcPts val="7574"/>
              </a:lnSpc>
            </a:pPr>
            <a:r>
              <a:rPr lang="en-US" sz="8510" b="1" dirty="0">
                <a:solidFill>
                  <a:srgbClr val="3E67C8"/>
                </a:solidFill>
                <a:latin typeface="Montserrat Ultra-Bold"/>
                <a:ea typeface="Montserrat Ultra-Bold"/>
                <a:cs typeface="Montserrat Ultra-Bold"/>
                <a:sym typeface="Montserrat Ultra-Bold"/>
              </a:rPr>
              <a:t>DASHBOARD DESIGN</a:t>
            </a:r>
          </a:p>
        </p:txBody>
      </p:sp>
      <p:sp>
        <p:nvSpPr>
          <p:cNvPr id="29" name="TextBox 29"/>
          <p:cNvSpPr txBox="1"/>
          <p:nvPr/>
        </p:nvSpPr>
        <p:spPr>
          <a:xfrm>
            <a:off x="8530362" y="3057838"/>
            <a:ext cx="8953564" cy="6395212"/>
          </a:xfrm>
          <a:prstGeom prst="rect">
            <a:avLst/>
          </a:prstGeom>
        </p:spPr>
        <p:txBody>
          <a:bodyPr wrap="square" lIns="0" tIns="0" rIns="0" bIns="0" rtlCol="0" anchor="t">
            <a:spAutoFit/>
          </a:bodyPr>
          <a:lstStyle/>
          <a:p>
            <a:pPr algn="just">
              <a:lnSpc>
                <a:spcPct val="150000"/>
              </a:lnSpc>
            </a:pPr>
            <a:r>
              <a:rPr lang="en-IN" sz="2800" b="0" i="0" u="none" strike="noStrike" dirty="0">
                <a:solidFill>
                  <a:srgbClr val="000000"/>
                </a:solidFill>
                <a:effectLst/>
                <a:latin typeface="-webkit-standard"/>
              </a:rPr>
              <a:t>The </a:t>
            </a:r>
            <a:r>
              <a:rPr lang="en-IN" sz="2800" b="1" i="0" u="none" strike="noStrike" dirty="0">
                <a:solidFill>
                  <a:srgbClr val="000000"/>
                </a:solidFill>
                <a:effectLst/>
              </a:rPr>
              <a:t>Hospital Emergency Room Dashboard</a:t>
            </a:r>
            <a:r>
              <a:rPr lang="en-IN" sz="2800" b="0" i="0" u="none" strike="noStrike" dirty="0">
                <a:solidFill>
                  <a:srgbClr val="000000"/>
                </a:solidFill>
                <a:effectLst/>
                <a:latin typeface="-webkit-standard"/>
              </a:rPr>
              <a:t> features user-friendly visualizations such as bar charts, pie charts, and geographical maps to present key metrics like emergency room wait times, patient satisfaction, care outcomes, and hospital ownership. The design allows users to easily navigate and compare emergency room performance, including patient flow, care timeliness, and service availability. Interactive maps enable regional and state-level analysis, providing an intuitive platform for understanding emergency care trends and identifying areas for improvement.</a:t>
            </a:r>
            <a:endParaRPr lang="en-US" sz="2800" b="1" dirty="0">
              <a:solidFill>
                <a:srgbClr val="3E67C8"/>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19BCE-A863-1C57-C64B-D13CFE8DB3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394AC1-B7DB-81F3-8444-EDA68109FF3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a:extLst>
              <a:ext uri="{FF2B5EF4-FFF2-40B4-BE49-F238E27FC236}">
                <a16:creationId xmlns:a16="http://schemas.microsoft.com/office/drawing/2014/main" id="{B72CB92E-5D46-C4BA-EF9D-B0A824748FF8}"/>
              </a:ext>
            </a:extLst>
          </p:cNvPr>
          <p:cNvGrpSpPr/>
          <p:nvPr/>
        </p:nvGrpSpPr>
        <p:grpSpPr>
          <a:xfrm>
            <a:off x="17367864" y="1100865"/>
            <a:ext cx="399158" cy="63290"/>
            <a:chOff x="0" y="0"/>
            <a:chExt cx="105128" cy="16669"/>
          </a:xfrm>
        </p:grpSpPr>
        <p:sp>
          <p:nvSpPr>
            <p:cNvPr id="4" name="Freeform 4">
              <a:extLst>
                <a:ext uri="{FF2B5EF4-FFF2-40B4-BE49-F238E27FC236}">
                  <a16:creationId xmlns:a16="http://schemas.microsoft.com/office/drawing/2014/main" id="{72447158-9241-2639-7006-1C9B61E6F55F}"/>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a:extLst>
                <a:ext uri="{FF2B5EF4-FFF2-40B4-BE49-F238E27FC236}">
                  <a16:creationId xmlns:a16="http://schemas.microsoft.com/office/drawing/2014/main" id="{7250D284-7A10-5C64-E612-51EAD7F9AC5F}"/>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a:extLst>
              <a:ext uri="{FF2B5EF4-FFF2-40B4-BE49-F238E27FC236}">
                <a16:creationId xmlns:a16="http://schemas.microsoft.com/office/drawing/2014/main" id="{CD4F44B0-BF38-B093-F586-581C0A4B3801}"/>
              </a:ext>
            </a:extLst>
          </p:cNvPr>
          <p:cNvGrpSpPr/>
          <p:nvPr/>
        </p:nvGrpSpPr>
        <p:grpSpPr>
          <a:xfrm>
            <a:off x="17367864" y="1243254"/>
            <a:ext cx="399158" cy="63290"/>
            <a:chOff x="0" y="0"/>
            <a:chExt cx="105128" cy="16669"/>
          </a:xfrm>
        </p:grpSpPr>
        <p:sp>
          <p:nvSpPr>
            <p:cNvPr id="7" name="Freeform 7">
              <a:extLst>
                <a:ext uri="{FF2B5EF4-FFF2-40B4-BE49-F238E27FC236}">
                  <a16:creationId xmlns:a16="http://schemas.microsoft.com/office/drawing/2014/main" id="{AF914A45-3CFE-649D-F442-AA742B1DB4D0}"/>
                </a:ext>
              </a:extLst>
            </p:cNvPr>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a:extLst>
                <a:ext uri="{FF2B5EF4-FFF2-40B4-BE49-F238E27FC236}">
                  <a16:creationId xmlns:a16="http://schemas.microsoft.com/office/drawing/2014/main" id="{CE40F9A6-9782-0869-EBD9-0C466DF54199}"/>
                </a:ext>
              </a:extLst>
            </p:cNvPr>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a:extLst>
              <a:ext uri="{FF2B5EF4-FFF2-40B4-BE49-F238E27FC236}">
                <a16:creationId xmlns:a16="http://schemas.microsoft.com/office/drawing/2014/main" id="{7C9B57C7-3EEC-DB46-55EA-021BA1A5AF75}"/>
              </a:ext>
            </a:extLst>
          </p:cNvPr>
          <p:cNvSpPr/>
          <p:nvPr/>
        </p:nvSpPr>
        <p:spPr>
          <a:xfrm flipH="1" flipV="1">
            <a:off x="12297391" y="678919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sp>
        <p:nvSpPr>
          <p:cNvPr id="10" name="Freeform 10">
            <a:extLst>
              <a:ext uri="{FF2B5EF4-FFF2-40B4-BE49-F238E27FC236}">
                <a16:creationId xmlns:a16="http://schemas.microsoft.com/office/drawing/2014/main" id="{4E933780-DA82-52B1-C125-DA795B33E9CA}"/>
              </a:ext>
            </a:extLst>
          </p:cNvPr>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F03B9D5D-D021-AFFF-6961-DF0738490EDC}"/>
              </a:ext>
            </a:extLst>
          </p:cNvPr>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4CA02EE6-51B3-0667-B928-85C98C4E0C04}"/>
              </a:ext>
            </a:extLst>
          </p:cNvPr>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13" name="TextBox 13">
            <a:extLst>
              <a:ext uri="{FF2B5EF4-FFF2-40B4-BE49-F238E27FC236}">
                <a16:creationId xmlns:a16="http://schemas.microsoft.com/office/drawing/2014/main" id="{56F098B3-BCAF-CF1C-B71E-8DB956CBB2E8}"/>
              </a:ext>
            </a:extLst>
          </p:cNvPr>
          <p:cNvSpPr txBox="1"/>
          <p:nvPr/>
        </p:nvSpPr>
        <p:spPr>
          <a:xfrm>
            <a:off x="1132346" y="971550"/>
            <a:ext cx="2780144"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14" name="TextBox 14">
            <a:extLst>
              <a:ext uri="{FF2B5EF4-FFF2-40B4-BE49-F238E27FC236}">
                <a16:creationId xmlns:a16="http://schemas.microsoft.com/office/drawing/2014/main" id="{53BC31E6-76C0-3BBB-1EAD-670A0334A98B}"/>
              </a:ext>
            </a:extLst>
          </p:cNvPr>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15" name="TextBox 15">
            <a:extLst>
              <a:ext uri="{FF2B5EF4-FFF2-40B4-BE49-F238E27FC236}">
                <a16:creationId xmlns:a16="http://schemas.microsoft.com/office/drawing/2014/main" id="{13652F01-E0D3-B513-E5D3-8164BF127033}"/>
              </a:ext>
            </a:extLst>
          </p:cNvPr>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16" name="TextBox 16">
            <a:extLst>
              <a:ext uri="{FF2B5EF4-FFF2-40B4-BE49-F238E27FC236}">
                <a16:creationId xmlns:a16="http://schemas.microsoft.com/office/drawing/2014/main" id="{B2FE1808-09E4-464E-FDB2-ACD12F9DD47C}"/>
              </a:ext>
            </a:extLst>
          </p:cNvPr>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17" name="TextBox 17">
            <a:extLst>
              <a:ext uri="{FF2B5EF4-FFF2-40B4-BE49-F238E27FC236}">
                <a16:creationId xmlns:a16="http://schemas.microsoft.com/office/drawing/2014/main" id="{58629143-1974-A22F-693F-EF9CD471197E}"/>
              </a:ext>
            </a:extLst>
          </p:cNvPr>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08</a:t>
            </a:r>
          </a:p>
        </p:txBody>
      </p:sp>
      <p:sp>
        <p:nvSpPr>
          <p:cNvPr id="19" name="TextBox 19">
            <a:extLst>
              <a:ext uri="{FF2B5EF4-FFF2-40B4-BE49-F238E27FC236}">
                <a16:creationId xmlns:a16="http://schemas.microsoft.com/office/drawing/2014/main" id="{78FE25AC-FC24-3C1D-1ECB-2D97428D00EA}"/>
              </a:ext>
            </a:extLst>
          </p:cNvPr>
          <p:cNvSpPr txBox="1"/>
          <p:nvPr/>
        </p:nvSpPr>
        <p:spPr>
          <a:xfrm>
            <a:off x="2160920" y="2319040"/>
            <a:ext cx="7687036" cy="1037211"/>
          </a:xfrm>
          <a:prstGeom prst="rect">
            <a:avLst/>
          </a:prstGeom>
        </p:spPr>
        <p:txBody>
          <a:bodyPr lIns="0" tIns="0" rIns="0" bIns="0" rtlCol="0" anchor="t">
            <a:spAutoFit/>
          </a:bodyPr>
          <a:lstStyle/>
          <a:p>
            <a:pPr algn="l">
              <a:lnSpc>
                <a:spcPts val="7574"/>
              </a:lnSpc>
            </a:pPr>
            <a:r>
              <a:rPr lang="en-US" sz="8510" b="1" dirty="0">
                <a:solidFill>
                  <a:srgbClr val="3E67C8"/>
                </a:solidFill>
                <a:latin typeface="Montserrat Ultra-Bold"/>
                <a:ea typeface="Montserrat Ultra-Bold"/>
                <a:cs typeface="Montserrat Ultra-Bold"/>
                <a:sym typeface="Montserrat Ultra-Bold"/>
              </a:rPr>
              <a:t>Sheets</a:t>
            </a:r>
          </a:p>
        </p:txBody>
      </p:sp>
      <p:grpSp>
        <p:nvGrpSpPr>
          <p:cNvPr id="21" name="Group 21">
            <a:extLst>
              <a:ext uri="{FF2B5EF4-FFF2-40B4-BE49-F238E27FC236}">
                <a16:creationId xmlns:a16="http://schemas.microsoft.com/office/drawing/2014/main" id="{58E8CF1E-12FA-B75B-8B46-1DF8A4A52AD7}"/>
              </a:ext>
            </a:extLst>
          </p:cNvPr>
          <p:cNvGrpSpPr/>
          <p:nvPr/>
        </p:nvGrpSpPr>
        <p:grpSpPr>
          <a:xfrm>
            <a:off x="1260196" y="1846863"/>
            <a:ext cx="1318118" cy="1318118"/>
            <a:chOff x="0" y="0"/>
            <a:chExt cx="812800" cy="812800"/>
          </a:xfrm>
        </p:grpSpPr>
        <p:sp>
          <p:nvSpPr>
            <p:cNvPr id="22" name="Freeform 22">
              <a:extLst>
                <a:ext uri="{FF2B5EF4-FFF2-40B4-BE49-F238E27FC236}">
                  <a16:creationId xmlns:a16="http://schemas.microsoft.com/office/drawing/2014/main" id="{23533B6E-15C7-A889-63D0-422E8EA037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3" name="TextBox 23">
              <a:extLst>
                <a:ext uri="{FF2B5EF4-FFF2-40B4-BE49-F238E27FC236}">
                  <a16:creationId xmlns:a16="http://schemas.microsoft.com/office/drawing/2014/main" id="{CFD5DCF8-DAEB-220D-FF05-77FB851D0CF0}"/>
                </a:ext>
              </a:extLst>
            </p:cNvPr>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pic>
        <p:nvPicPr>
          <p:cNvPr id="31" name="Picture 30" descr="A screenshot of a dashboard&#10;&#10;Description automatically generated">
            <a:extLst>
              <a:ext uri="{FF2B5EF4-FFF2-40B4-BE49-F238E27FC236}">
                <a16:creationId xmlns:a16="http://schemas.microsoft.com/office/drawing/2014/main" id="{35A0FC66-4234-BC2B-27E0-D434F799A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346" y="3642433"/>
            <a:ext cx="16251824" cy="4074086"/>
          </a:xfrm>
          <a:prstGeom prst="rect">
            <a:avLst/>
          </a:prstGeom>
        </p:spPr>
      </p:pic>
    </p:spTree>
    <p:extLst>
      <p:ext uri="{BB962C8B-B14F-4D97-AF65-F5344CB8AC3E}">
        <p14:creationId xmlns:p14="http://schemas.microsoft.com/office/powerpoint/2010/main" val="19942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flipV="1">
            <a:off x="12297391" y="6789196"/>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sp>
        <p:nvSpPr>
          <p:cNvPr id="10" name="Freeform 10"/>
          <p:cNvSpPr/>
          <p:nvPr/>
        </p:nvSpPr>
        <p:spPr>
          <a:xfrm>
            <a:off x="17259300" y="9056569"/>
            <a:ext cx="403461" cy="403461"/>
          </a:xfrm>
          <a:custGeom>
            <a:avLst/>
            <a:gdLst/>
            <a:ahLst/>
            <a:cxnLst/>
            <a:rect l="l" t="t" r="r" b="b"/>
            <a:pathLst>
              <a:path w="403461" h="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AutoShape 11"/>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2" name="TextBox 12"/>
          <p:cNvSpPr txBox="1"/>
          <p:nvPr/>
        </p:nvSpPr>
        <p:spPr>
          <a:xfrm>
            <a:off x="10861018" y="96877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About us</a:t>
            </a:r>
          </a:p>
        </p:txBody>
      </p:sp>
      <p:sp>
        <p:nvSpPr>
          <p:cNvPr id="13" name="TextBox 13"/>
          <p:cNvSpPr txBox="1"/>
          <p:nvPr/>
        </p:nvSpPr>
        <p:spPr>
          <a:xfrm>
            <a:off x="1132346" y="971550"/>
            <a:ext cx="2780144" cy="321819"/>
          </a:xfrm>
          <a:prstGeom prst="rect">
            <a:avLst/>
          </a:prstGeom>
        </p:spPr>
        <p:txBody>
          <a:bodyPr wrap="square"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Data Visualization</a:t>
            </a:r>
          </a:p>
        </p:txBody>
      </p:sp>
      <p:sp>
        <p:nvSpPr>
          <p:cNvPr id="14" name="TextBox 14"/>
          <p:cNvSpPr txBox="1"/>
          <p:nvPr/>
        </p:nvSpPr>
        <p:spPr>
          <a:xfrm>
            <a:off x="8226856" y="972937"/>
            <a:ext cx="1621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Home</a:t>
            </a:r>
          </a:p>
        </p:txBody>
      </p:sp>
      <p:sp>
        <p:nvSpPr>
          <p:cNvPr id="15" name="TextBox 15"/>
          <p:cNvSpPr txBox="1"/>
          <p:nvPr/>
        </p:nvSpPr>
        <p:spPr>
          <a:xfrm>
            <a:off x="13258410" y="972937"/>
            <a:ext cx="1117100" cy="333608"/>
          </a:xfrm>
          <a:prstGeom prst="rect">
            <a:avLst/>
          </a:prstGeom>
        </p:spPr>
        <p:txBody>
          <a:bodyPr lIns="0" tIns="0" rIns="0" bIns="0" rtlCol="0" anchor="t">
            <a:spAutoFit/>
          </a:bodyPr>
          <a:lstStyle/>
          <a:p>
            <a:pPr algn="ctr">
              <a:lnSpc>
                <a:spcPts val="2612"/>
              </a:lnSpc>
            </a:pPr>
            <a:r>
              <a:rPr lang="en-US" sz="1865" b="1">
                <a:solidFill>
                  <a:srgbClr val="006CCD"/>
                </a:solidFill>
                <a:latin typeface="Poppins Semi-Bold"/>
                <a:ea typeface="Poppins Semi-Bold"/>
                <a:cs typeface="Poppins Semi-Bold"/>
                <a:sym typeface="Poppins Semi-Bold"/>
              </a:rPr>
              <a:t>Startegy</a:t>
            </a:r>
          </a:p>
        </p:txBody>
      </p:sp>
      <p:sp>
        <p:nvSpPr>
          <p:cNvPr id="16" name="TextBox 16"/>
          <p:cNvSpPr txBox="1"/>
          <p:nvPr/>
        </p:nvSpPr>
        <p:spPr>
          <a:xfrm>
            <a:off x="15454281" y="968777"/>
            <a:ext cx="1016339" cy="333608"/>
          </a:xfrm>
          <a:prstGeom prst="rect">
            <a:avLst/>
          </a:prstGeom>
        </p:spPr>
        <p:txBody>
          <a:bodyPr lIns="0" tIns="0" rIns="0" bIns="0" rtlCol="0" anchor="t">
            <a:spAutoFit/>
          </a:bodyPr>
          <a:lstStyle/>
          <a:p>
            <a:pPr algn="l">
              <a:lnSpc>
                <a:spcPts val="2612"/>
              </a:lnSpc>
            </a:pPr>
            <a:r>
              <a:rPr lang="en-US" sz="1865" b="1">
                <a:solidFill>
                  <a:srgbClr val="006CCD"/>
                </a:solidFill>
                <a:latin typeface="Poppins Semi-Bold"/>
                <a:ea typeface="Poppins Semi-Bold"/>
                <a:cs typeface="Poppins Semi-Bold"/>
                <a:sym typeface="Poppins Semi-Bold"/>
              </a:rPr>
              <a:t>Contact</a:t>
            </a:r>
          </a:p>
        </p:txBody>
      </p:sp>
      <p:sp>
        <p:nvSpPr>
          <p:cNvPr id="17" name="TextBox 17"/>
          <p:cNvSpPr txBox="1"/>
          <p:nvPr/>
        </p:nvSpPr>
        <p:spPr>
          <a:xfrm>
            <a:off x="957214" y="9358745"/>
            <a:ext cx="1621100" cy="333608"/>
          </a:xfrm>
          <a:prstGeom prst="rect">
            <a:avLst/>
          </a:prstGeom>
        </p:spPr>
        <p:txBody>
          <a:bodyPr lIns="0" tIns="0" rIns="0" bIns="0" rtlCol="0" anchor="t">
            <a:spAutoFit/>
          </a:bodyPr>
          <a:lstStyle/>
          <a:p>
            <a:pPr algn="l">
              <a:lnSpc>
                <a:spcPts val="2612"/>
              </a:lnSpc>
            </a:pPr>
            <a:r>
              <a:rPr lang="en-US" sz="1865" b="1" dirty="0">
                <a:solidFill>
                  <a:srgbClr val="006CCD"/>
                </a:solidFill>
                <a:latin typeface="Poppins Semi-Bold"/>
                <a:ea typeface="Poppins Semi-Bold"/>
                <a:cs typeface="Poppins Semi-Bold"/>
                <a:sym typeface="Poppins Semi-Bold"/>
              </a:rPr>
              <a:t>Page 09</a:t>
            </a:r>
          </a:p>
        </p:txBody>
      </p:sp>
      <p:sp>
        <p:nvSpPr>
          <p:cNvPr id="19" name="TextBox 19"/>
          <p:cNvSpPr txBox="1"/>
          <p:nvPr/>
        </p:nvSpPr>
        <p:spPr>
          <a:xfrm>
            <a:off x="2160920" y="2319040"/>
            <a:ext cx="7687036" cy="1037211"/>
          </a:xfrm>
          <a:prstGeom prst="rect">
            <a:avLst/>
          </a:prstGeom>
        </p:spPr>
        <p:txBody>
          <a:bodyPr lIns="0" tIns="0" rIns="0" bIns="0" rtlCol="0" anchor="t">
            <a:spAutoFit/>
          </a:bodyPr>
          <a:lstStyle/>
          <a:p>
            <a:pPr algn="l">
              <a:lnSpc>
                <a:spcPts val="7574"/>
              </a:lnSpc>
            </a:pPr>
            <a:r>
              <a:rPr lang="en-US" sz="8510" b="1" dirty="0">
                <a:solidFill>
                  <a:srgbClr val="3E67C8"/>
                </a:solidFill>
                <a:latin typeface="Montserrat Ultra-Bold"/>
                <a:ea typeface="Montserrat Ultra-Bold"/>
                <a:cs typeface="Montserrat Ultra-Bold"/>
                <a:sym typeface="Montserrat Ultra-Bold"/>
              </a:rPr>
              <a:t>Sheets</a:t>
            </a:r>
          </a:p>
        </p:txBody>
      </p:sp>
      <p:grpSp>
        <p:nvGrpSpPr>
          <p:cNvPr id="21" name="Group 21"/>
          <p:cNvGrpSpPr/>
          <p:nvPr/>
        </p:nvGrpSpPr>
        <p:grpSpPr>
          <a:xfrm>
            <a:off x="1260196" y="1846863"/>
            <a:ext cx="1318118" cy="131811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pic>
        <p:nvPicPr>
          <p:cNvPr id="33" name="Picture 32" descr="A screenshot of a dashboard&#10;&#10;Description automatically generated">
            <a:extLst>
              <a:ext uri="{FF2B5EF4-FFF2-40B4-BE49-F238E27FC236}">
                <a16:creationId xmlns:a16="http://schemas.microsoft.com/office/drawing/2014/main" id="{160E78C6-3D7B-D58A-5E91-1A06C8F81E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0920" y="4298103"/>
            <a:ext cx="14152243" cy="34084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519</Words>
  <Application>Microsoft Macintosh PowerPoint</Application>
  <PresentationFormat>Custom</PresentationFormat>
  <Paragraphs>119</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Times New Roman</vt:lpstr>
      <vt:lpstr>Poppins Semi-Bold</vt:lpstr>
      <vt:lpstr>Montserrat Ultra-Bold</vt:lpstr>
      <vt:lpstr>Calibri</vt:lpstr>
      <vt:lpstr>Montserrat Semi-Bold</vt:lpstr>
      <vt:lpstr>Montserrat Bold</vt:lpstr>
      <vt:lpstr>Montserrat Medium</vt:lpstr>
      <vt:lpstr>-webkit-standard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Pink Gradient Modern Minimalist Computer Technology Presentation</dc:title>
  <cp:lastModifiedBy>keba Daniel</cp:lastModifiedBy>
  <cp:revision>4</cp:revision>
  <dcterms:created xsi:type="dcterms:W3CDTF">2006-08-16T00:00:00Z</dcterms:created>
  <dcterms:modified xsi:type="dcterms:W3CDTF">2024-10-22T10:19:48Z</dcterms:modified>
  <dc:identifier>DAGURDM3VsM</dc:identifier>
</cp:coreProperties>
</file>